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4"/>
  </p:sldMasterIdLst>
  <p:notesMasterIdLst>
    <p:notesMasterId r:id="rId59"/>
  </p:notesMasterIdLst>
  <p:handoutMasterIdLst>
    <p:handoutMasterId r:id="rId60"/>
  </p:handoutMasterIdLst>
  <p:sldIdLst>
    <p:sldId id="259" r:id="rId5"/>
    <p:sldId id="337" r:id="rId6"/>
    <p:sldId id="409" r:id="rId7"/>
    <p:sldId id="339" r:id="rId8"/>
    <p:sldId id="342" r:id="rId9"/>
    <p:sldId id="340" r:id="rId10"/>
    <p:sldId id="322" r:id="rId11"/>
    <p:sldId id="341" r:id="rId12"/>
    <p:sldId id="343" r:id="rId13"/>
    <p:sldId id="348" r:id="rId14"/>
    <p:sldId id="347" r:id="rId15"/>
    <p:sldId id="344" r:id="rId16"/>
    <p:sldId id="413" r:id="rId17"/>
    <p:sldId id="414" r:id="rId18"/>
    <p:sldId id="412" r:id="rId19"/>
    <p:sldId id="411" r:id="rId20"/>
    <p:sldId id="415" r:id="rId21"/>
    <p:sldId id="439" r:id="rId22"/>
    <p:sldId id="440" r:id="rId23"/>
    <p:sldId id="377" r:id="rId24"/>
    <p:sldId id="373" r:id="rId25"/>
    <p:sldId id="378" r:id="rId26"/>
    <p:sldId id="390" r:id="rId27"/>
    <p:sldId id="417" r:id="rId28"/>
    <p:sldId id="345" r:id="rId29"/>
    <p:sldId id="393" r:id="rId30"/>
    <p:sldId id="408" r:id="rId31"/>
    <p:sldId id="423" r:id="rId32"/>
    <p:sldId id="441" r:id="rId33"/>
    <p:sldId id="418" r:id="rId34"/>
    <p:sldId id="346" r:id="rId35"/>
    <p:sldId id="352" r:id="rId36"/>
    <p:sldId id="392" r:id="rId37"/>
    <p:sldId id="421" r:id="rId38"/>
    <p:sldId id="435" r:id="rId39"/>
    <p:sldId id="422" r:id="rId40"/>
    <p:sldId id="424" r:id="rId41"/>
    <p:sldId id="425" r:id="rId42"/>
    <p:sldId id="426" r:id="rId43"/>
    <p:sldId id="438" r:id="rId44"/>
    <p:sldId id="442" r:id="rId45"/>
    <p:sldId id="437" r:id="rId46"/>
    <p:sldId id="428" r:id="rId47"/>
    <p:sldId id="427" r:id="rId48"/>
    <p:sldId id="436" r:id="rId49"/>
    <p:sldId id="434" r:id="rId50"/>
    <p:sldId id="429" r:id="rId51"/>
    <p:sldId id="430" r:id="rId52"/>
    <p:sldId id="431" r:id="rId53"/>
    <p:sldId id="432" r:id="rId54"/>
    <p:sldId id="433" r:id="rId55"/>
    <p:sldId id="350" r:id="rId56"/>
    <p:sldId id="394" r:id="rId57"/>
    <p:sldId id="395" r:id="rId5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48"/>
    <a:srgbClr val="00248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7" autoAdjust="0"/>
    <p:restoredTop sz="89780" autoAdjust="0"/>
  </p:normalViewPr>
  <p:slideViewPr>
    <p:cSldViewPr snapToGrid="0" snapToObjects="1">
      <p:cViewPr varScale="1">
        <p:scale>
          <a:sx n="62" d="100"/>
          <a:sy n="62" d="100"/>
        </p:scale>
        <p:origin x="716"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9A783-4D1D-4B14-975B-16A676773954}" type="doc">
      <dgm:prSet loTypeId="urn:microsoft.com/office/officeart/2005/8/layout/chevron2" loCatId="list" qsTypeId="urn:microsoft.com/office/officeart/2005/8/quickstyle/simple1" qsCatId="simple" csTypeId="urn:microsoft.com/office/officeart/2005/8/colors/accent0_2" csCatId="mainScheme" phldr="1"/>
      <dgm:spPr/>
      <dgm:t>
        <a:bodyPr/>
        <a:lstStyle/>
        <a:p>
          <a:endParaRPr lang="en-GB"/>
        </a:p>
      </dgm:t>
    </dgm:pt>
    <dgm:pt modelId="{7E33DB93-E084-4BCA-A2EC-A26AB72171E0}">
      <dgm:prSet phldrT="[Text]"/>
      <dgm:spPr/>
      <dgm:t>
        <a:bodyPr/>
        <a:lstStyle/>
        <a:p>
          <a:r>
            <a:rPr lang="en-US" dirty="0"/>
            <a:t>Prep </a:t>
          </a:r>
          <a:endParaRPr lang="en-GB" dirty="0"/>
        </a:p>
      </dgm:t>
    </dgm:pt>
    <dgm:pt modelId="{C044C7CB-A1F3-420B-93BA-C5436535496A}" type="parTrans" cxnId="{14FED1D4-0B6D-4688-912A-04ABB8B7D07A}">
      <dgm:prSet/>
      <dgm:spPr/>
      <dgm:t>
        <a:bodyPr/>
        <a:lstStyle/>
        <a:p>
          <a:endParaRPr lang="en-GB"/>
        </a:p>
      </dgm:t>
    </dgm:pt>
    <dgm:pt modelId="{D1EE5234-E7F6-46D8-975B-7B82D7928D7D}" type="sibTrans" cxnId="{14FED1D4-0B6D-4688-912A-04ABB8B7D07A}">
      <dgm:prSet/>
      <dgm:spPr/>
      <dgm:t>
        <a:bodyPr/>
        <a:lstStyle/>
        <a:p>
          <a:endParaRPr lang="en-GB"/>
        </a:p>
      </dgm:t>
    </dgm:pt>
    <dgm:pt modelId="{6DF1B1C9-6A43-4548-AF50-62F3F5F34341}">
      <dgm:prSet phldrT="[Text]" custT="1"/>
      <dgm:spPr/>
      <dgm:t>
        <a:bodyPr/>
        <a:lstStyle/>
        <a:p>
          <a:r>
            <a:rPr lang="en-US" sz="2800" dirty="0"/>
            <a:t>Apply closure constant</a:t>
          </a:r>
          <a:endParaRPr lang="en-GB" sz="2800" dirty="0"/>
        </a:p>
      </dgm:t>
    </dgm:pt>
    <dgm:pt modelId="{5A3484C1-1D54-4BF2-B365-0948CA5F7E38}" type="parTrans" cxnId="{3DE75561-9E29-46E5-AD11-B38C13AFA490}">
      <dgm:prSet/>
      <dgm:spPr/>
      <dgm:t>
        <a:bodyPr/>
        <a:lstStyle/>
        <a:p>
          <a:endParaRPr lang="en-GB"/>
        </a:p>
      </dgm:t>
    </dgm:pt>
    <dgm:pt modelId="{91E7AF45-C07E-4209-9015-8191699C7501}" type="sibTrans" cxnId="{3DE75561-9E29-46E5-AD11-B38C13AFA490}">
      <dgm:prSet/>
      <dgm:spPr/>
      <dgm:t>
        <a:bodyPr/>
        <a:lstStyle/>
        <a:p>
          <a:endParaRPr lang="en-GB"/>
        </a:p>
      </dgm:t>
    </dgm:pt>
    <dgm:pt modelId="{815BAB6A-8260-4A92-B2F0-AD38ECC88FDD}">
      <dgm:prSet phldrT="[Text]" custT="1"/>
      <dgm:spPr/>
      <dgm:t>
        <a:bodyPr/>
        <a:lstStyle/>
        <a:p>
          <a:r>
            <a:rPr lang="en-US" sz="2800" dirty="0"/>
            <a:t>Visualisation</a:t>
          </a:r>
          <a:endParaRPr lang="en-GB" sz="2800" dirty="0"/>
        </a:p>
      </dgm:t>
    </dgm:pt>
    <dgm:pt modelId="{5A259420-C42C-4426-A720-FF3C17A4CFCB}" type="parTrans" cxnId="{11C9EDAD-DCA1-49E0-9EB2-24E245B331A8}">
      <dgm:prSet/>
      <dgm:spPr/>
      <dgm:t>
        <a:bodyPr/>
        <a:lstStyle/>
        <a:p>
          <a:endParaRPr lang="en-GB"/>
        </a:p>
      </dgm:t>
    </dgm:pt>
    <dgm:pt modelId="{5EDC77F9-4A93-4D92-AC77-595AD3AC7513}" type="sibTrans" cxnId="{11C9EDAD-DCA1-49E0-9EB2-24E245B331A8}">
      <dgm:prSet/>
      <dgm:spPr/>
      <dgm:t>
        <a:bodyPr/>
        <a:lstStyle/>
        <a:p>
          <a:endParaRPr lang="en-GB"/>
        </a:p>
      </dgm:t>
    </dgm:pt>
    <dgm:pt modelId="{A5813FB7-B93F-4289-9A60-52CD43F93EB2}">
      <dgm:prSet phldrT="[Text]"/>
      <dgm:spPr/>
      <dgm:t>
        <a:bodyPr/>
        <a:lstStyle/>
        <a:p>
          <a:r>
            <a:rPr lang="en-US" dirty="0"/>
            <a:t>Modeling </a:t>
          </a:r>
          <a:endParaRPr lang="en-GB" dirty="0"/>
        </a:p>
      </dgm:t>
    </dgm:pt>
    <dgm:pt modelId="{57B0E394-CC6C-4096-AFCF-E42413C4DC89}" type="parTrans" cxnId="{470A45F2-E829-4124-BFBB-595267611DF7}">
      <dgm:prSet/>
      <dgm:spPr/>
      <dgm:t>
        <a:bodyPr/>
        <a:lstStyle/>
        <a:p>
          <a:endParaRPr lang="en-GB"/>
        </a:p>
      </dgm:t>
    </dgm:pt>
    <dgm:pt modelId="{F51B49BD-34C7-4F88-9E43-2848260546A9}" type="sibTrans" cxnId="{470A45F2-E829-4124-BFBB-595267611DF7}">
      <dgm:prSet/>
      <dgm:spPr/>
      <dgm:t>
        <a:bodyPr/>
        <a:lstStyle/>
        <a:p>
          <a:endParaRPr lang="en-GB"/>
        </a:p>
      </dgm:t>
    </dgm:pt>
    <dgm:pt modelId="{5C49B786-2D05-4E11-A80C-A4527741EBC2}">
      <dgm:prSet phldrT="[Text]" custT="1"/>
      <dgm:spPr/>
      <dgm:t>
        <a:bodyPr/>
        <a:lstStyle/>
        <a:p>
          <a:r>
            <a:rPr lang="en-US" sz="2800" dirty="0"/>
            <a:t>Apply log-ratio transformation  </a:t>
          </a:r>
          <a:endParaRPr lang="en-GB" sz="2800" dirty="0"/>
        </a:p>
      </dgm:t>
    </dgm:pt>
    <dgm:pt modelId="{D9A18480-ECF6-46C7-9A59-EF2BC28297AC}" type="parTrans" cxnId="{0F16271A-B263-47E7-ADD1-C5F5A1DF5912}">
      <dgm:prSet/>
      <dgm:spPr/>
      <dgm:t>
        <a:bodyPr/>
        <a:lstStyle/>
        <a:p>
          <a:endParaRPr lang="en-GB"/>
        </a:p>
      </dgm:t>
    </dgm:pt>
    <dgm:pt modelId="{BCAECF29-A6EB-40C9-A9B2-7B3775F5B122}" type="sibTrans" cxnId="{0F16271A-B263-47E7-ADD1-C5F5A1DF5912}">
      <dgm:prSet/>
      <dgm:spPr/>
      <dgm:t>
        <a:bodyPr/>
        <a:lstStyle/>
        <a:p>
          <a:endParaRPr lang="en-GB"/>
        </a:p>
      </dgm:t>
    </dgm:pt>
    <dgm:pt modelId="{171BB5AB-935F-47EC-B601-B24C86468B34}">
      <dgm:prSet phldrT="[Text]"/>
      <dgm:spPr/>
      <dgm:t>
        <a:bodyPr/>
        <a:lstStyle/>
        <a:p>
          <a:r>
            <a:rPr lang="en-US" dirty="0"/>
            <a:t>Substitution </a:t>
          </a:r>
          <a:endParaRPr lang="en-GB" dirty="0"/>
        </a:p>
      </dgm:t>
    </dgm:pt>
    <dgm:pt modelId="{74220622-B010-4E72-82A0-64057B2D9A98}" type="parTrans" cxnId="{4216DB15-8B9C-4E03-935B-E6CF1AC369DE}">
      <dgm:prSet/>
      <dgm:spPr/>
      <dgm:t>
        <a:bodyPr/>
        <a:lstStyle/>
        <a:p>
          <a:endParaRPr lang="en-GB"/>
        </a:p>
      </dgm:t>
    </dgm:pt>
    <dgm:pt modelId="{0AB4B52B-ECC4-41C3-A02C-DBD1CEC63CC0}" type="sibTrans" cxnId="{4216DB15-8B9C-4E03-935B-E6CF1AC369DE}">
      <dgm:prSet/>
      <dgm:spPr/>
      <dgm:t>
        <a:bodyPr/>
        <a:lstStyle/>
        <a:p>
          <a:endParaRPr lang="en-GB"/>
        </a:p>
      </dgm:t>
    </dgm:pt>
    <dgm:pt modelId="{642D4D76-81CE-40EC-9FD4-9E952829C3D9}">
      <dgm:prSet phldrT="[Text]" custT="1"/>
      <dgm:spPr/>
      <dgm:t>
        <a:bodyPr/>
        <a:lstStyle/>
        <a:p>
          <a:r>
            <a:rPr lang="en-US" sz="2800" dirty="0"/>
            <a:t>Adjust movement behaviours min-by-min</a:t>
          </a:r>
          <a:endParaRPr lang="en-GB" sz="2800" dirty="0"/>
        </a:p>
      </dgm:t>
    </dgm:pt>
    <dgm:pt modelId="{92E72D19-9584-4C5F-861A-33956CDB5230}" type="parTrans" cxnId="{582CF51B-63F9-49AE-BB8F-2DA240AFAE05}">
      <dgm:prSet/>
      <dgm:spPr/>
      <dgm:t>
        <a:bodyPr/>
        <a:lstStyle/>
        <a:p>
          <a:endParaRPr lang="en-GB"/>
        </a:p>
      </dgm:t>
    </dgm:pt>
    <dgm:pt modelId="{3D6367CB-2FE5-4129-85F9-22AC027E9A93}" type="sibTrans" cxnId="{582CF51B-63F9-49AE-BB8F-2DA240AFAE05}">
      <dgm:prSet/>
      <dgm:spPr/>
      <dgm:t>
        <a:bodyPr/>
        <a:lstStyle/>
        <a:p>
          <a:endParaRPr lang="en-GB"/>
        </a:p>
      </dgm:t>
    </dgm:pt>
    <dgm:pt modelId="{4E647B28-496E-4DBD-A152-6BE29E6A6F6E}">
      <dgm:prSet custT="1"/>
      <dgm:spPr/>
      <dgm:t>
        <a:bodyPr/>
        <a:lstStyle/>
        <a:p>
          <a:r>
            <a:rPr lang="en-US" sz="2800" dirty="0"/>
            <a:t>Model, re-pivot, model ...</a:t>
          </a:r>
          <a:endParaRPr lang="en-GB" sz="2800" dirty="0"/>
        </a:p>
      </dgm:t>
    </dgm:pt>
    <dgm:pt modelId="{8E0E6AD8-F91B-4F2E-B82C-C01332BD04E6}" type="parTrans" cxnId="{9D63E245-C20E-474F-B65E-32692293B1EA}">
      <dgm:prSet/>
      <dgm:spPr/>
      <dgm:t>
        <a:bodyPr/>
        <a:lstStyle/>
        <a:p>
          <a:endParaRPr lang="en-GB"/>
        </a:p>
      </dgm:t>
    </dgm:pt>
    <dgm:pt modelId="{CE83D627-C8E0-48AA-B706-A6FD56AB039D}" type="sibTrans" cxnId="{9D63E245-C20E-474F-B65E-32692293B1EA}">
      <dgm:prSet/>
      <dgm:spPr/>
      <dgm:t>
        <a:bodyPr/>
        <a:lstStyle/>
        <a:p>
          <a:endParaRPr lang="en-GB"/>
        </a:p>
      </dgm:t>
    </dgm:pt>
    <dgm:pt modelId="{128D3EA4-0C2E-42E5-9BE4-46E60BB45322}">
      <dgm:prSet custT="1"/>
      <dgm:spPr/>
      <dgm:t>
        <a:bodyPr/>
        <a:lstStyle/>
        <a:p>
          <a:r>
            <a:rPr lang="en-US" sz="2800" dirty="0"/>
            <a:t>Re-transform</a:t>
          </a:r>
          <a:endParaRPr lang="en-GB" sz="2800" dirty="0"/>
        </a:p>
      </dgm:t>
    </dgm:pt>
    <dgm:pt modelId="{B31CE7E2-EFD9-40C1-AD8F-CFE642997937}" type="parTrans" cxnId="{2125D3CB-B84F-45A3-94DB-E178BC186DCC}">
      <dgm:prSet/>
      <dgm:spPr/>
      <dgm:t>
        <a:bodyPr/>
        <a:lstStyle/>
        <a:p>
          <a:endParaRPr lang="en-GB"/>
        </a:p>
      </dgm:t>
    </dgm:pt>
    <dgm:pt modelId="{BD558E04-A09E-4432-B94D-D89432A78AF0}" type="sibTrans" cxnId="{2125D3CB-B84F-45A3-94DB-E178BC186DCC}">
      <dgm:prSet/>
      <dgm:spPr/>
      <dgm:t>
        <a:bodyPr/>
        <a:lstStyle/>
        <a:p>
          <a:endParaRPr lang="en-GB"/>
        </a:p>
      </dgm:t>
    </dgm:pt>
    <dgm:pt modelId="{22C7BA94-698D-4FAD-804B-2DFC75AAD93F}">
      <dgm:prSet custT="1"/>
      <dgm:spPr/>
      <dgm:t>
        <a:bodyPr/>
        <a:lstStyle/>
        <a:p>
          <a:r>
            <a:rPr lang="en-US" sz="2800" dirty="0"/>
            <a:t>Predict</a:t>
          </a:r>
          <a:endParaRPr lang="en-GB" sz="2800" dirty="0"/>
        </a:p>
      </dgm:t>
    </dgm:pt>
    <dgm:pt modelId="{A664D4E7-1113-430A-BD83-93FE26158A88}" type="parTrans" cxnId="{2D87C489-C84F-40D7-BE8F-5F4CECFF8633}">
      <dgm:prSet/>
      <dgm:spPr/>
      <dgm:t>
        <a:bodyPr/>
        <a:lstStyle/>
        <a:p>
          <a:endParaRPr lang="en-GB"/>
        </a:p>
      </dgm:t>
    </dgm:pt>
    <dgm:pt modelId="{248756E9-9CCA-4D08-A026-4C7CC2854B8D}" type="sibTrans" cxnId="{2D87C489-C84F-40D7-BE8F-5F4CECFF8633}">
      <dgm:prSet/>
      <dgm:spPr/>
      <dgm:t>
        <a:bodyPr/>
        <a:lstStyle/>
        <a:p>
          <a:endParaRPr lang="en-GB"/>
        </a:p>
      </dgm:t>
    </dgm:pt>
    <dgm:pt modelId="{38AB4CA2-EE96-46A1-A070-ECB2E7D73C14}" type="pres">
      <dgm:prSet presAssocID="{FF29A783-4D1D-4B14-975B-16A676773954}" presName="linearFlow" presStyleCnt="0">
        <dgm:presLayoutVars>
          <dgm:dir/>
          <dgm:animLvl val="lvl"/>
          <dgm:resizeHandles val="exact"/>
        </dgm:presLayoutVars>
      </dgm:prSet>
      <dgm:spPr/>
    </dgm:pt>
    <dgm:pt modelId="{02E852FC-7D33-4220-B99C-5D6658E9FDF4}" type="pres">
      <dgm:prSet presAssocID="{7E33DB93-E084-4BCA-A2EC-A26AB72171E0}" presName="composite" presStyleCnt="0"/>
      <dgm:spPr/>
    </dgm:pt>
    <dgm:pt modelId="{EAEACFAD-3EEC-41B8-B019-78CBB4154437}" type="pres">
      <dgm:prSet presAssocID="{7E33DB93-E084-4BCA-A2EC-A26AB72171E0}" presName="parentText" presStyleLbl="alignNode1" presStyleIdx="0" presStyleCnt="3">
        <dgm:presLayoutVars>
          <dgm:chMax val="1"/>
          <dgm:bulletEnabled val="1"/>
        </dgm:presLayoutVars>
      </dgm:prSet>
      <dgm:spPr/>
    </dgm:pt>
    <dgm:pt modelId="{3D4714B8-5F6F-42F0-8F57-8CD492C4846B}" type="pres">
      <dgm:prSet presAssocID="{7E33DB93-E084-4BCA-A2EC-A26AB72171E0}" presName="descendantText" presStyleLbl="alignAcc1" presStyleIdx="0" presStyleCnt="3">
        <dgm:presLayoutVars>
          <dgm:bulletEnabled val="1"/>
        </dgm:presLayoutVars>
      </dgm:prSet>
      <dgm:spPr/>
    </dgm:pt>
    <dgm:pt modelId="{C088D4A4-A2C8-44C0-89CE-FD28506ED6F0}" type="pres">
      <dgm:prSet presAssocID="{D1EE5234-E7F6-46D8-975B-7B82D7928D7D}" presName="sp" presStyleCnt="0"/>
      <dgm:spPr/>
    </dgm:pt>
    <dgm:pt modelId="{82C06532-CBF1-4A77-B20B-CD770A096701}" type="pres">
      <dgm:prSet presAssocID="{A5813FB7-B93F-4289-9A60-52CD43F93EB2}" presName="composite" presStyleCnt="0"/>
      <dgm:spPr/>
    </dgm:pt>
    <dgm:pt modelId="{92C593D5-5E60-4FC1-B3F6-F846AEDD43AE}" type="pres">
      <dgm:prSet presAssocID="{A5813FB7-B93F-4289-9A60-52CD43F93EB2}" presName="parentText" presStyleLbl="alignNode1" presStyleIdx="1" presStyleCnt="3">
        <dgm:presLayoutVars>
          <dgm:chMax val="1"/>
          <dgm:bulletEnabled val="1"/>
        </dgm:presLayoutVars>
      </dgm:prSet>
      <dgm:spPr/>
    </dgm:pt>
    <dgm:pt modelId="{A2058A49-27D5-4F14-A3E3-9558F77F9584}" type="pres">
      <dgm:prSet presAssocID="{A5813FB7-B93F-4289-9A60-52CD43F93EB2}" presName="descendantText" presStyleLbl="alignAcc1" presStyleIdx="1" presStyleCnt="3">
        <dgm:presLayoutVars>
          <dgm:bulletEnabled val="1"/>
        </dgm:presLayoutVars>
      </dgm:prSet>
      <dgm:spPr/>
    </dgm:pt>
    <dgm:pt modelId="{BB7AF901-5F75-4E8C-B752-9DDF6BC5E065}" type="pres">
      <dgm:prSet presAssocID="{F51B49BD-34C7-4F88-9E43-2848260546A9}" presName="sp" presStyleCnt="0"/>
      <dgm:spPr/>
    </dgm:pt>
    <dgm:pt modelId="{A7EE624D-A923-452F-A848-B154045BBA6E}" type="pres">
      <dgm:prSet presAssocID="{171BB5AB-935F-47EC-B601-B24C86468B34}" presName="composite" presStyleCnt="0"/>
      <dgm:spPr/>
    </dgm:pt>
    <dgm:pt modelId="{B0EA0A7D-3057-47B8-B4BE-A0B35B6E4A4A}" type="pres">
      <dgm:prSet presAssocID="{171BB5AB-935F-47EC-B601-B24C86468B34}" presName="parentText" presStyleLbl="alignNode1" presStyleIdx="2" presStyleCnt="3">
        <dgm:presLayoutVars>
          <dgm:chMax val="1"/>
          <dgm:bulletEnabled val="1"/>
        </dgm:presLayoutVars>
      </dgm:prSet>
      <dgm:spPr/>
    </dgm:pt>
    <dgm:pt modelId="{88F51817-2F99-434D-9409-2E6F66CE6DF9}" type="pres">
      <dgm:prSet presAssocID="{171BB5AB-935F-47EC-B601-B24C86468B34}" presName="descendantText" presStyleLbl="alignAcc1" presStyleIdx="2" presStyleCnt="3">
        <dgm:presLayoutVars>
          <dgm:bulletEnabled val="1"/>
        </dgm:presLayoutVars>
      </dgm:prSet>
      <dgm:spPr/>
    </dgm:pt>
  </dgm:ptLst>
  <dgm:cxnLst>
    <dgm:cxn modelId="{A858FC05-119F-4214-99E8-B35EA2C47B23}" type="presOf" srcId="{FF29A783-4D1D-4B14-975B-16A676773954}" destId="{38AB4CA2-EE96-46A1-A070-ECB2E7D73C14}" srcOrd="0" destOrd="0" presId="urn:microsoft.com/office/officeart/2005/8/layout/chevron2"/>
    <dgm:cxn modelId="{33E70109-845A-4834-94A9-F94E2F3EB96A}" type="presOf" srcId="{6DF1B1C9-6A43-4548-AF50-62F3F5F34341}" destId="{3D4714B8-5F6F-42F0-8F57-8CD492C4846B}" srcOrd="0" destOrd="0" presId="urn:microsoft.com/office/officeart/2005/8/layout/chevron2"/>
    <dgm:cxn modelId="{B3607011-3A1C-46F4-9137-3A39AF6D2818}" type="presOf" srcId="{128D3EA4-0C2E-42E5-9BE4-46E60BB45322}" destId="{88F51817-2F99-434D-9409-2E6F66CE6DF9}" srcOrd="0" destOrd="1" presId="urn:microsoft.com/office/officeart/2005/8/layout/chevron2"/>
    <dgm:cxn modelId="{4216DB15-8B9C-4E03-935B-E6CF1AC369DE}" srcId="{FF29A783-4D1D-4B14-975B-16A676773954}" destId="{171BB5AB-935F-47EC-B601-B24C86468B34}" srcOrd="2" destOrd="0" parTransId="{74220622-B010-4E72-82A0-64057B2D9A98}" sibTransId="{0AB4B52B-ECC4-41C3-A02C-DBD1CEC63CC0}"/>
    <dgm:cxn modelId="{0F16271A-B263-47E7-ADD1-C5F5A1DF5912}" srcId="{A5813FB7-B93F-4289-9A60-52CD43F93EB2}" destId="{5C49B786-2D05-4E11-A80C-A4527741EBC2}" srcOrd="0" destOrd="0" parTransId="{D9A18480-ECF6-46C7-9A59-EF2BC28297AC}" sibTransId="{BCAECF29-A6EB-40C9-A9B2-7B3775F5B122}"/>
    <dgm:cxn modelId="{582CF51B-63F9-49AE-BB8F-2DA240AFAE05}" srcId="{171BB5AB-935F-47EC-B601-B24C86468B34}" destId="{642D4D76-81CE-40EC-9FD4-9E952829C3D9}" srcOrd="0" destOrd="0" parTransId="{92E72D19-9584-4C5F-861A-33956CDB5230}" sibTransId="{3D6367CB-2FE5-4129-85F9-22AC027E9A93}"/>
    <dgm:cxn modelId="{3B106A40-2FB0-49B3-A5B4-AD7AA89404D2}" type="presOf" srcId="{642D4D76-81CE-40EC-9FD4-9E952829C3D9}" destId="{88F51817-2F99-434D-9409-2E6F66CE6DF9}" srcOrd="0" destOrd="0" presId="urn:microsoft.com/office/officeart/2005/8/layout/chevron2"/>
    <dgm:cxn modelId="{F0D54D60-B3AF-4FAD-A5EA-12F5D452CC69}" type="presOf" srcId="{5C49B786-2D05-4E11-A80C-A4527741EBC2}" destId="{A2058A49-27D5-4F14-A3E3-9558F77F9584}" srcOrd="0" destOrd="0" presId="urn:microsoft.com/office/officeart/2005/8/layout/chevron2"/>
    <dgm:cxn modelId="{3DE75561-9E29-46E5-AD11-B38C13AFA490}" srcId="{7E33DB93-E084-4BCA-A2EC-A26AB72171E0}" destId="{6DF1B1C9-6A43-4548-AF50-62F3F5F34341}" srcOrd="0" destOrd="0" parTransId="{5A3484C1-1D54-4BF2-B365-0948CA5F7E38}" sibTransId="{91E7AF45-C07E-4209-9015-8191699C7501}"/>
    <dgm:cxn modelId="{AFB08E42-8F38-41A4-A45C-F54D5E229653}" type="presOf" srcId="{815BAB6A-8260-4A92-B2F0-AD38ECC88FDD}" destId="{3D4714B8-5F6F-42F0-8F57-8CD492C4846B}" srcOrd="0" destOrd="1" presId="urn:microsoft.com/office/officeart/2005/8/layout/chevron2"/>
    <dgm:cxn modelId="{83FC5E44-1223-4FAB-B2DC-1995E2EB2147}" type="presOf" srcId="{171BB5AB-935F-47EC-B601-B24C86468B34}" destId="{B0EA0A7D-3057-47B8-B4BE-A0B35B6E4A4A}" srcOrd="0" destOrd="0" presId="urn:microsoft.com/office/officeart/2005/8/layout/chevron2"/>
    <dgm:cxn modelId="{9D63E245-C20E-474F-B65E-32692293B1EA}" srcId="{A5813FB7-B93F-4289-9A60-52CD43F93EB2}" destId="{4E647B28-496E-4DBD-A152-6BE29E6A6F6E}" srcOrd="1" destOrd="0" parTransId="{8E0E6AD8-F91B-4F2E-B82C-C01332BD04E6}" sibTransId="{CE83D627-C8E0-48AA-B706-A6FD56AB039D}"/>
    <dgm:cxn modelId="{2D87C489-C84F-40D7-BE8F-5F4CECFF8633}" srcId="{171BB5AB-935F-47EC-B601-B24C86468B34}" destId="{22C7BA94-698D-4FAD-804B-2DFC75AAD93F}" srcOrd="2" destOrd="0" parTransId="{A664D4E7-1113-430A-BD83-93FE26158A88}" sibTransId="{248756E9-9CCA-4D08-A026-4C7CC2854B8D}"/>
    <dgm:cxn modelId="{CAA4E4A1-EE7F-42E3-A554-9DE06A1818BE}" type="presOf" srcId="{4E647B28-496E-4DBD-A152-6BE29E6A6F6E}" destId="{A2058A49-27D5-4F14-A3E3-9558F77F9584}" srcOrd="0" destOrd="1" presId="urn:microsoft.com/office/officeart/2005/8/layout/chevron2"/>
    <dgm:cxn modelId="{1A164FA7-EC48-454E-BEBF-E87BDC5BD761}" type="presOf" srcId="{7E33DB93-E084-4BCA-A2EC-A26AB72171E0}" destId="{EAEACFAD-3EEC-41B8-B019-78CBB4154437}" srcOrd="0" destOrd="0" presId="urn:microsoft.com/office/officeart/2005/8/layout/chevron2"/>
    <dgm:cxn modelId="{1940AEA8-3CC8-40E6-80C2-118891024CAE}" type="presOf" srcId="{A5813FB7-B93F-4289-9A60-52CD43F93EB2}" destId="{92C593D5-5E60-4FC1-B3F6-F846AEDD43AE}" srcOrd="0" destOrd="0" presId="urn:microsoft.com/office/officeart/2005/8/layout/chevron2"/>
    <dgm:cxn modelId="{11C9EDAD-DCA1-49E0-9EB2-24E245B331A8}" srcId="{7E33DB93-E084-4BCA-A2EC-A26AB72171E0}" destId="{815BAB6A-8260-4A92-B2F0-AD38ECC88FDD}" srcOrd="1" destOrd="0" parTransId="{5A259420-C42C-4426-A720-FF3C17A4CFCB}" sibTransId="{5EDC77F9-4A93-4D92-AC77-595AD3AC7513}"/>
    <dgm:cxn modelId="{C9EC69B7-66D8-4DCD-ABDB-797DBF9A98A7}" type="presOf" srcId="{22C7BA94-698D-4FAD-804B-2DFC75AAD93F}" destId="{88F51817-2F99-434D-9409-2E6F66CE6DF9}" srcOrd="0" destOrd="2" presId="urn:microsoft.com/office/officeart/2005/8/layout/chevron2"/>
    <dgm:cxn modelId="{2125D3CB-B84F-45A3-94DB-E178BC186DCC}" srcId="{171BB5AB-935F-47EC-B601-B24C86468B34}" destId="{128D3EA4-0C2E-42E5-9BE4-46E60BB45322}" srcOrd="1" destOrd="0" parTransId="{B31CE7E2-EFD9-40C1-AD8F-CFE642997937}" sibTransId="{BD558E04-A09E-4432-B94D-D89432A78AF0}"/>
    <dgm:cxn modelId="{14FED1D4-0B6D-4688-912A-04ABB8B7D07A}" srcId="{FF29A783-4D1D-4B14-975B-16A676773954}" destId="{7E33DB93-E084-4BCA-A2EC-A26AB72171E0}" srcOrd="0" destOrd="0" parTransId="{C044C7CB-A1F3-420B-93BA-C5436535496A}" sibTransId="{D1EE5234-E7F6-46D8-975B-7B82D7928D7D}"/>
    <dgm:cxn modelId="{470A45F2-E829-4124-BFBB-595267611DF7}" srcId="{FF29A783-4D1D-4B14-975B-16A676773954}" destId="{A5813FB7-B93F-4289-9A60-52CD43F93EB2}" srcOrd="1" destOrd="0" parTransId="{57B0E394-CC6C-4096-AFCF-E42413C4DC89}" sibTransId="{F51B49BD-34C7-4F88-9E43-2848260546A9}"/>
    <dgm:cxn modelId="{15F36D6F-8781-4F25-A969-7A8E575807CB}" type="presParOf" srcId="{38AB4CA2-EE96-46A1-A070-ECB2E7D73C14}" destId="{02E852FC-7D33-4220-B99C-5D6658E9FDF4}" srcOrd="0" destOrd="0" presId="urn:microsoft.com/office/officeart/2005/8/layout/chevron2"/>
    <dgm:cxn modelId="{E48BCA5C-785D-4C39-A6E6-C02CD2AC28A8}" type="presParOf" srcId="{02E852FC-7D33-4220-B99C-5D6658E9FDF4}" destId="{EAEACFAD-3EEC-41B8-B019-78CBB4154437}" srcOrd="0" destOrd="0" presId="urn:microsoft.com/office/officeart/2005/8/layout/chevron2"/>
    <dgm:cxn modelId="{C7C69828-BA80-4B44-A211-8835765EF396}" type="presParOf" srcId="{02E852FC-7D33-4220-B99C-5D6658E9FDF4}" destId="{3D4714B8-5F6F-42F0-8F57-8CD492C4846B}" srcOrd="1" destOrd="0" presId="urn:microsoft.com/office/officeart/2005/8/layout/chevron2"/>
    <dgm:cxn modelId="{982556CC-7914-4CD3-9978-3DAC3611CC56}" type="presParOf" srcId="{38AB4CA2-EE96-46A1-A070-ECB2E7D73C14}" destId="{C088D4A4-A2C8-44C0-89CE-FD28506ED6F0}" srcOrd="1" destOrd="0" presId="urn:microsoft.com/office/officeart/2005/8/layout/chevron2"/>
    <dgm:cxn modelId="{24F65CDC-BBCC-4A94-B455-E3A2FECD74AF}" type="presParOf" srcId="{38AB4CA2-EE96-46A1-A070-ECB2E7D73C14}" destId="{82C06532-CBF1-4A77-B20B-CD770A096701}" srcOrd="2" destOrd="0" presId="urn:microsoft.com/office/officeart/2005/8/layout/chevron2"/>
    <dgm:cxn modelId="{3DD9A9DB-B49D-40AA-9FD1-6AD3B8D3F1D0}" type="presParOf" srcId="{82C06532-CBF1-4A77-B20B-CD770A096701}" destId="{92C593D5-5E60-4FC1-B3F6-F846AEDD43AE}" srcOrd="0" destOrd="0" presId="urn:microsoft.com/office/officeart/2005/8/layout/chevron2"/>
    <dgm:cxn modelId="{135F197F-D02E-4988-90A9-5ABBC379018F}" type="presParOf" srcId="{82C06532-CBF1-4A77-B20B-CD770A096701}" destId="{A2058A49-27D5-4F14-A3E3-9558F77F9584}" srcOrd="1" destOrd="0" presId="urn:microsoft.com/office/officeart/2005/8/layout/chevron2"/>
    <dgm:cxn modelId="{72B468A2-9199-4926-99B9-D62488EC9AD0}" type="presParOf" srcId="{38AB4CA2-EE96-46A1-A070-ECB2E7D73C14}" destId="{BB7AF901-5F75-4E8C-B752-9DDF6BC5E065}" srcOrd="3" destOrd="0" presId="urn:microsoft.com/office/officeart/2005/8/layout/chevron2"/>
    <dgm:cxn modelId="{DDFD95CA-09F2-4257-8719-42385E51E4BE}" type="presParOf" srcId="{38AB4CA2-EE96-46A1-A070-ECB2E7D73C14}" destId="{A7EE624D-A923-452F-A848-B154045BBA6E}" srcOrd="4" destOrd="0" presId="urn:microsoft.com/office/officeart/2005/8/layout/chevron2"/>
    <dgm:cxn modelId="{7852CECF-9C71-4122-879F-FA148981C462}" type="presParOf" srcId="{A7EE624D-A923-452F-A848-B154045BBA6E}" destId="{B0EA0A7D-3057-47B8-B4BE-A0B35B6E4A4A}" srcOrd="0" destOrd="0" presId="urn:microsoft.com/office/officeart/2005/8/layout/chevron2"/>
    <dgm:cxn modelId="{8FD93B48-9175-42AA-A5F5-702836B1602E}" type="presParOf" srcId="{A7EE624D-A923-452F-A848-B154045BBA6E}" destId="{88F51817-2F99-434D-9409-2E6F66CE6D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29A783-4D1D-4B14-975B-16A676773954}" type="doc">
      <dgm:prSet loTypeId="urn:microsoft.com/office/officeart/2005/8/layout/chevron2" loCatId="list" qsTypeId="urn:microsoft.com/office/officeart/2005/8/quickstyle/simple1" qsCatId="simple" csTypeId="urn:microsoft.com/office/officeart/2005/8/colors/accent0_2" csCatId="mainScheme" phldr="1"/>
      <dgm:spPr/>
      <dgm:t>
        <a:bodyPr/>
        <a:lstStyle/>
        <a:p>
          <a:endParaRPr lang="en-GB"/>
        </a:p>
      </dgm:t>
    </dgm:pt>
    <dgm:pt modelId="{7E33DB93-E084-4BCA-A2EC-A26AB72171E0}">
      <dgm:prSet phldrT="[Text]"/>
      <dgm:spPr/>
      <dgm:t>
        <a:bodyPr/>
        <a:lstStyle/>
        <a:p>
          <a:r>
            <a:rPr lang="en-US" dirty="0"/>
            <a:t>Prep </a:t>
          </a:r>
          <a:endParaRPr lang="en-GB" dirty="0"/>
        </a:p>
      </dgm:t>
    </dgm:pt>
    <dgm:pt modelId="{C044C7CB-A1F3-420B-93BA-C5436535496A}" type="parTrans" cxnId="{14FED1D4-0B6D-4688-912A-04ABB8B7D07A}">
      <dgm:prSet/>
      <dgm:spPr/>
      <dgm:t>
        <a:bodyPr/>
        <a:lstStyle/>
        <a:p>
          <a:endParaRPr lang="en-GB"/>
        </a:p>
      </dgm:t>
    </dgm:pt>
    <dgm:pt modelId="{D1EE5234-E7F6-46D8-975B-7B82D7928D7D}" type="sibTrans" cxnId="{14FED1D4-0B6D-4688-912A-04ABB8B7D07A}">
      <dgm:prSet/>
      <dgm:spPr/>
      <dgm:t>
        <a:bodyPr/>
        <a:lstStyle/>
        <a:p>
          <a:endParaRPr lang="en-GB"/>
        </a:p>
      </dgm:t>
    </dgm:pt>
    <dgm:pt modelId="{6DF1B1C9-6A43-4548-AF50-62F3F5F34341}">
      <dgm:prSet phldrT="[Text]" custT="1"/>
      <dgm:spPr>
        <a:solidFill>
          <a:schemeClr val="accent1">
            <a:lumMod val="20000"/>
            <a:lumOff val="80000"/>
            <a:alpha val="90000"/>
          </a:schemeClr>
        </a:solidFill>
      </dgm:spPr>
      <dgm:t>
        <a:bodyPr/>
        <a:lstStyle/>
        <a:p>
          <a:r>
            <a:rPr lang="en-US" sz="2800" dirty="0"/>
            <a:t>Apply closure constant</a:t>
          </a:r>
          <a:endParaRPr lang="en-GB" sz="2800" dirty="0"/>
        </a:p>
      </dgm:t>
    </dgm:pt>
    <dgm:pt modelId="{5A3484C1-1D54-4BF2-B365-0948CA5F7E38}" type="parTrans" cxnId="{3DE75561-9E29-46E5-AD11-B38C13AFA490}">
      <dgm:prSet/>
      <dgm:spPr/>
      <dgm:t>
        <a:bodyPr/>
        <a:lstStyle/>
        <a:p>
          <a:endParaRPr lang="en-GB"/>
        </a:p>
      </dgm:t>
    </dgm:pt>
    <dgm:pt modelId="{91E7AF45-C07E-4209-9015-8191699C7501}" type="sibTrans" cxnId="{3DE75561-9E29-46E5-AD11-B38C13AFA490}">
      <dgm:prSet/>
      <dgm:spPr/>
      <dgm:t>
        <a:bodyPr/>
        <a:lstStyle/>
        <a:p>
          <a:endParaRPr lang="en-GB"/>
        </a:p>
      </dgm:t>
    </dgm:pt>
    <dgm:pt modelId="{815BAB6A-8260-4A92-B2F0-AD38ECC88FDD}">
      <dgm:prSet phldrT="[Text]" custT="1"/>
      <dgm:spPr>
        <a:solidFill>
          <a:schemeClr val="accent1">
            <a:lumMod val="20000"/>
            <a:lumOff val="80000"/>
            <a:alpha val="90000"/>
          </a:schemeClr>
        </a:solidFill>
      </dgm:spPr>
      <dgm:t>
        <a:bodyPr/>
        <a:lstStyle/>
        <a:p>
          <a:r>
            <a:rPr lang="en-US" sz="2800" dirty="0"/>
            <a:t>Visualisation</a:t>
          </a:r>
          <a:endParaRPr lang="en-GB" sz="2800" dirty="0"/>
        </a:p>
      </dgm:t>
    </dgm:pt>
    <dgm:pt modelId="{5A259420-C42C-4426-A720-FF3C17A4CFCB}" type="parTrans" cxnId="{11C9EDAD-DCA1-49E0-9EB2-24E245B331A8}">
      <dgm:prSet/>
      <dgm:spPr/>
      <dgm:t>
        <a:bodyPr/>
        <a:lstStyle/>
        <a:p>
          <a:endParaRPr lang="en-GB"/>
        </a:p>
      </dgm:t>
    </dgm:pt>
    <dgm:pt modelId="{5EDC77F9-4A93-4D92-AC77-595AD3AC7513}" type="sibTrans" cxnId="{11C9EDAD-DCA1-49E0-9EB2-24E245B331A8}">
      <dgm:prSet/>
      <dgm:spPr/>
      <dgm:t>
        <a:bodyPr/>
        <a:lstStyle/>
        <a:p>
          <a:endParaRPr lang="en-GB"/>
        </a:p>
      </dgm:t>
    </dgm:pt>
    <dgm:pt modelId="{A5813FB7-B93F-4289-9A60-52CD43F93EB2}">
      <dgm:prSet phldrT="[Text]"/>
      <dgm:spPr/>
      <dgm:t>
        <a:bodyPr/>
        <a:lstStyle/>
        <a:p>
          <a:r>
            <a:rPr lang="en-US" dirty="0"/>
            <a:t>Modeling </a:t>
          </a:r>
          <a:endParaRPr lang="en-GB" dirty="0"/>
        </a:p>
      </dgm:t>
    </dgm:pt>
    <dgm:pt modelId="{57B0E394-CC6C-4096-AFCF-E42413C4DC89}" type="parTrans" cxnId="{470A45F2-E829-4124-BFBB-595267611DF7}">
      <dgm:prSet/>
      <dgm:spPr/>
      <dgm:t>
        <a:bodyPr/>
        <a:lstStyle/>
        <a:p>
          <a:endParaRPr lang="en-GB"/>
        </a:p>
      </dgm:t>
    </dgm:pt>
    <dgm:pt modelId="{F51B49BD-34C7-4F88-9E43-2848260546A9}" type="sibTrans" cxnId="{470A45F2-E829-4124-BFBB-595267611DF7}">
      <dgm:prSet/>
      <dgm:spPr/>
      <dgm:t>
        <a:bodyPr/>
        <a:lstStyle/>
        <a:p>
          <a:endParaRPr lang="en-GB"/>
        </a:p>
      </dgm:t>
    </dgm:pt>
    <dgm:pt modelId="{5C49B786-2D05-4E11-A80C-A4527741EBC2}">
      <dgm:prSet phldrT="[Text]" custT="1"/>
      <dgm:spPr/>
      <dgm:t>
        <a:bodyPr/>
        <a:lstStyle/>
        <a:p>
          <a:r>
            <a:rPr lang="en-US" sz="2800" dirty="0"/>
            <a:t>Apply log-ratio transformation  </a:t>
          </a:r>
          <a:endParaRPr lang="en-GB" sz="2800" dirty="0"/>
        </a:p>
      </dgm:t>
    </dgm:pt>
    <dgm:pt modelId="{D9A18480-ECF6-46C7-9A59-EF2BC28297AC}" type="parTrans" cxnId="{0F16271A-B263-47E7-ADD1-C5F5A1DF5912}">
      <dgm:prSet/>
      <dgm:spPr/>
      <dgm:t>
        <a:bodyPr/>
        <a:lstStyle/>
        <a:p>
          <a:endParaRPr lang="en-GB"/>
        </a:p>
      </dgm:t>
    </dgm:pt>
    <dgm:pt modelId="{BCAECF29-A6EB-40C9-A9B2-7B3775F5B122}" type="sibTrans" cxnId="{0F16271A-B263-47E7-ADD1-C5F5A1DF5912}">
      <dgm:prSet/>
      <dgm:spPr/>
      <dgm:t>
        <a:bodyPr/>
        <a:lstStyle/>
        <a:p>
          <a:endParaRPr lang="en-GB"/>
        </a:p>
      </dgm:t>
    </dgm:pt>
    <dgm:pt modelId="{171BB5AB-935F-47EC-B601-B24C86468B34}">
      <dgm:prSet phldrT="[Text]"/>
      <dgm:spPr/>
      <dgm:t>
        <a:bodyPr/>
        <a:lstStyle/>
        <a:p>
          <a:r>
            <a:rPr lang="en-US" dirty="0"/>
            <a:t>Substitution </a:t>
          </a:r>
          <a:endParaRPr lang="en-GB" dirty="0"/>
        </a:p>
      </dgm:t>
    </dgm:pt>
    <dgm:pt modelId="{74220622-B010-4E72-82A0-64057B2D9A98}" type="parTrans" cxnId="{4216DB15-8B9C-4E03-935B-E6CF1AC369DE}">
      <dgm:prSet/>
      <dgm:spPr/>
      <dgm:t>
        <a:bodyPr/>
        <a:lstStyle/>
        <a:p>
          <a:endParaRPr lang="en-GB"/>
        </a:p>
      </dgm:t>
    </dgm:pt>
    <dgm:pt modelId="{0AB4B52B-ECC4-41C3-A02C-DBD1CEC63CC0}" type="sibTrans" cxnId="{4216DB15-8B9C-4E03-935B-E6CF1AC369DE}">
      <dgm:prSet/>
      <dgm:spPr/>
      <dgm:t>
        <a:bodyPr/>
        <a:lstStyle/>
        <a:p>
          <a:endParaRPr lang="en-GB"/>
        </a:p>
      </dgm:t>
    </dgm:pt>
    <dgm:pt modelId="{642D4D76-81CE-40EC-9FD4-9E952829C3D9}">
      <dgm:prSet phldrT="[Text]" custT="1"/>
      <dgm:spPr/>
      <dgm:t>
        <a:bodyPr/>
        <a:lstStyle/>
        <a:p>
          <a:r>
            <a:rPr lang="en-US" sz="2800" dirty="0"/>
            <a:t>Adjust movement behaviours min-by-min</a:t>
          </a:r>
          <a:endParaRPr lang="en-GB" sz="2800" dirty="0"/>
        </a:p>
      </dgm:t>
    </dgm:pt>
    <dgm:pt modelId="{92E72D19-9584-4C5F-861A-33956CDB5230}" type="parTrans" cxnId="{582CF51B-63F9-49AE-BB8F-2DA240AFAE05}">
      <dgm:prSet/>
      <dgm:spPr/>
      <dgm:t>
        <a:bodyPr/>
        <a:lstStyle/>
        <a:p>
          <a:endParaRPr lang="en-GB"/>
        </a:p>
      </dgm:t>
    </dgm:pt>
    <dgm:pt modelId="{3D6367CB-2FE5-4129-85F9-22AC027E9A93}" type="sibTrans" cxnId="{582CF51B-63F9-49AE-BB8F-2DA240AFAE05}">
      <dgm:prSet/>
      <dgm:spPr/>
      <dgm:t>
        <a:bodyPr/>
        <a:lstStyle/>
        <a:p>
          <a:endParaRPr lang="en-GB"/>
        </a:p>
      </dgm:t>
    </dgm:pt>
    <dgm:pt modelId="{4E647B28-496E-4DBD-A152-6BE29E6A6F6E}">
      <dgm:prSet custT="1"/>
      <dgm:spPr/>
      <dgm:t>
        <a:bodyPr/>
        <a:lstStyle/>
        <a:p>
          <a:r>
            <a:rPr lang="en-US" sz="2800" dirty="0"/>
            <a:t>Model, re-pivot, model ...</a:t>
          </a:r>
          <a:endParaRPr lang="en-GB" sz="2800" dirty="0"/>
        </a:p>
      </dgm:t>
    </dgm:pt>
    <dgm:pt modelId="{8E0E6AD8-F91B-4F2E-B82C-C01332BD04E6}" type="parTrans" cxnId="{9D63E245-C20E-474F-B65E-32692293B1EA}">
      <dgm:prSet/>
      <dgm:spPr/>
      <dgm:t>
        <a:bodyPr/>
        <a:lstStyle/>
        <a:p>
          <a:endParaRPr lang="en-GB"/>
        </a:p>
      </dgm:t>
    </dgm:pt>
    <dgm:pt modelId="{CE83D627-C8E0-48AA-B706-A6FD56AB039D}" type="sibTrans" cxnId="{9D63E245-C20E-474F-B65E-32692293B1EA}">
      <dgm:prSet/>
      <dgm:spPr/>
      <dgm:t>
        <a:bodyPr/>
        <a:lstStyle/>
        <a:p>
          <a:endParaRPr lang="en-GB"/>
        </a:p>
      </dgm:t>
    </dgm:pt>
    <dgm:pt modelId="{128D3EA4-0C2E-42E5-9BE4-46E60BB45322}">
      <dgm:prSet custT="1"/>
      <dgm:spPr/>
      <dgm:t>
        <a:bodyPr/>
        <a:lstStyle/>
        <a:p>
          <a:r>
            <a:rPr lang="en-US" sz="2800" dirty="0"/>
            <a:t>Re-transform</a:t>
          </a:r>
          <a:endParaRPr lang="en-GB" sz="2800" dirty="0"/>
        </a:p>
      </dgm:t>
    </dgm:pt>
    <dgm:pt modelId="{B31CE7E2-EFD9-40C1-AD8F-CFE642997937}" type="parTrans" cxnId="{2125D3CB-B84F-45A3-94DB-E178BC186DCC}">
      <dgm:prSet/>
      <dgm:spPr/>
      <dgm:t>
        <a:bodyPr/>
        <a:lstStyle/>
        <a:p>
          <a:endParaRPr lang="en-GB"/>
        </a:p>
      </dgm:t>
    </dgm:pt>
    <dgm:pt modelId="{BD558E04-A09E-4432-B94D-D89432A78AF0}" type="sibTrans" cxnId="{2125D3CB-B84F-45A3-94DB-E178BC186DCC}">
      <dgm:prSet/>
      <dgm:spPr/>
      <dgm:t>
        <a:bodyPr/>
        <a:lstStyle/>
        <a:p>
          <a:endParaRPr lang="en-GB"/>
        </a:p>
      </dgm:t>
    </dgm:pt>
    <dgm:pt modelId="{22C7BA94-698D-4FAD-804B-2DFC75AAD93F}">
      <dgm:prSet custT="1"/>
      <dgm:spPr/>
      <dgm:t>
        <a:bodyPr/>
        <a:lstStyle/>
        <a:p>
          <a:r>
            <a:rPr lang="en-US" sz="2800" dirty="0"/>
            <a:t>Predict</a:t>
          </a:r>
          <a:endParaRPr lang="en-GB" sz="2800" dirty="0"/>
        </a:p>
      </dgm:t>
    </dgm:pt>
    <dgm:pt modelId="{A664D4E7-1113-430A-BD83-93FE26158A88}" type="parTrans" cxnId="{2D87C489-C84F-40D7-BE8F-5F4CECFF8633}">
      <dgm:prSet/>
      <dgm:spPr/>
      <dgm:t>
        <a:bodyPr/>
        <a:lstStyle/>
        <a:p>
          <a:endParaRPr lang="en-GB"/>
        </a:p>
      </dgm:t>
    </dgm:pt>
    <dgm:pt modelId="{248756E9-9CCA-4D08-A026-4C7CC2854B8D}" type="sibTrans" cxnId="{2D87C489-C84F-40D7-BE8F-5F4CECFF8633}">
      <dgm:prSet/>
      <dgm:spPr/>
      <dgm:t>
        <a:bodyPr/>
        <a:lstStyle/>
        <a:p>
          <a:endParaRPr lang="en-GB"/>
        </a:p>
      </dgm:t>
    </dgm:pt>
    <dgm:pt modelId="{38AB4CA2-EE96-46A1-A070-ECB2E7D73C14}" type="pres">
      <dgm:prSet presAssocID="{FF29A783-4D1D-4B14-975B-16A676773954}" presName="linearFlow" presStyleCnt="0">
        <dgm:presLayoutVars>
          <dgm:dir/>
          <dgm:animLvl val="lvl"/>
          <dgm:resizeHandles val="exact"/>
        </dgm:presLayoutVars>
      </dgm:prSet>
      <dgm:spPr/>
    </dgm:pt>
    <dgm:pt modelId="{02E852FC-7D33-4220-B99C-5D6658E9FDF4}" type="pres">
      <dgm:prSet presAssocID="{7E33DB93-E084-4BCA-A2EC-A26AB72171E0}" presName="composite" presStyleCnt="0"/>
      <dgm:spPr/>
    </dgm:pt>
    <dgm:pt modelId="{EAEACFAD-3EEC-41B8-B019-78CBB4154437}" type="pres">
      <dgm:prSet presAssocID="{7E33DB93-E084-4BCA-A2EC-A26AB72171E0}" presName="parentText" presStyleLbl="alignNode1" presStyleIdx="0" presStyleCnt="3">
        <dgm:presLayoutVars>
          <dgm:chMax val="1"/>
          <dgm:bulletEnabled val="1"/>
        </dgm:presLayoutVars>
      </dgm:prSet>
      <dgm:spPr/>
    </dgm:pt>
    <dgm:pt modelId="{3D4714B8-5F6F-42F0-8F57-8CD492C4846B}" type="pres">
      <dgm:prSet presAssocID="{7E33DB93-E084-4BCA-A2EC-A26AB72171E0}" presName="descendantText" presStyleLbl="alignAcc1" presStyleIdx="0" presStyleCnt="3">
        <dgm:presLayoutVars>
          <dgm:bulletEnabled val="1"/>
        </dgm:presLayoutVars>
      </dgm:prSet>
      <dgm:spPr/>
    </dgm:pt>
    <dgm:pt modelId="{C088D4A4-A2C8-44C0-89CE-FD28506ED6F0}" type="pres">
      <dgm:prSet presAssocID="{D1EE5234-E7F6-46D8-975B-7B82D7928D7D}" presName="sp" presStyleCnt="0"/>
      <dgm:spPr/>
    </dgm:pt>
    <dgm:pt modelId="{82C06532-CBF1-4A77-B20B-CD770A096701}" type="pres">
      <dgm:prSet presAssocID="{A5813FB7-B93F-4289-9A60-52CD43F93EB2}" presName="composite" presStyleCnt="0"/>
      <dgm:spPr/>
    </dgm:pt>
    <dgm:pt modelId="{92C593D5-5E60-4FC1-B3F6-F846AEDD43AE}" type="pres">
      <dgm:prSet presAssocID="{A5813FB7-B93F-4289-9A60-52CD43F93EB2}" presName="parentText" presStyleLbl="alignNode1" presStyleIdx="1" presStyleCnt="3">
        <dgm:presLayoutVars>
          <dgm:chMax val="1"/>
          <dgm:bulletEnabled val="1"/>
        </dgm:presLayoutVars>
      </dgm:prSet>
      <dgm:spPr/>
    </dgm:pt>
    <dgm:pt modelId="{A2058A49-27D5-4F14-A3E3-9558F77F9584}" type="pres">
      <dgm:prSet presAssocID="{A5813FB7-B93F-4289-9A60-52CD43F93EB2}" presName="descendantText" presStyleLbl="alignAcc1" presStyleIdx="1" presStyleCnt="3">
        <dgm:presLayoutVars>
          <dgm:bulletEnabled val="1"/>
        </dgm:presLayoutVars>
      </dgm:prSet>
      <dgm:spPr/>
    </dgm:pt>
    <dgm:pt modelId="{BB7AF901-5F75-4E8C-B752-9DDF6BC5E065}" type="pres">
      <dgm:prSet presAssocID="{F51B49BD-34C7-4F88-9E43-2848260546A9}" presName="sp" presStyleCnt="0"/>
      <dgm:spPr/>
    </dgm:pt>
    <dgm:pt modelId="{A7EE624D-A923-452F-A848-B154045BBA6E}" type="pres">
      <dgm:prSet presAssocID="{171BB5AB-935F-47EC-B601-B24C86468B34}" presName="composite" presStyleCnt="0"/>
      <dgm:spPr/>
    </dgm:pt>
    <dgm:pt modelId="{B0EA0A7D-3057-47B8-B4BE-A0B35B6E4A4A}" type="pres">
      <dgm:prSet presAssocID="{171BB5AB-935F-47EC-B601-B24C86468B34}" presName="parentText" presStyleLbl="alignNode1" presStyleIdx="2" presStyleCnt="3">
        <dgm:presLayoutVars>
          <dgm:chMax val="1"/>
          <dgm:bulletEnabled val="1"/>
        </dgm:presLayoutVars>
      </dgm:prSet>
      <dgm:spPr/>
    </dgm:pt>
    <dgm:pt modelId="{88F51817-2F99-434D-9409-2E6F66CE6DF9}" type="pres">
      <dgm:prSet presAssocID="{171BB5AB-935F-47EC-B601-B24C86468B34}" presName="descendantText" presStyleLbl="alignAcc1" presStyleIdx="2" presStyleCnt="3">
        <dgm:presLayoutVars>
          <dgm:bulletEnabled val="1"/>
        </dgm:presLayoutVars>
      </dgm:prSet>
      <dgm:spPr/>
    </dgm:pt>
  </dgm:ptLst>
  <dgm:cxnLst>
    <dgm:cxn modelId="{A858FC05-119F-4214-99E8-B35EA2C47B23}" type="presOf" srcId="{FF29A783-4D1D-4B14-975B-16A676773954}" destId="{38AB4CA2-EE96-46A1-A070-ECB2E7D73C14}" srcOrd="0" destOrd="0" presId="urn:microsoft.com/office/officeart/2005/8/layout/chevron2"/>
    <dgm:cxn modelId="{33E70109-845A-4834-94A9-F94E2F3EB96A}" type="presOf" srcId="{6DF1B1C9-6A43-4548-AF50-62F3F5F34341}" destId="{3D4714B8-5F6F-42F0-8F57-8CD492C4846B}" srcOrd="0" destOrd="0" presId="urn:microsoft.com/office/officeart/2005/8/layout/chevron2"/>
    <dgm:cxn modelId="{B3607011-3A1C-46F4-9137-3A39AF6D2818}" type="presOf" srcId="{128D3EA4-0C2E-42E5-9BE4-46E60BB45322}" destId="{88F51817-2F99-434D-9409-2E6F66CE6DF9}" srcOrd="0" destOrd="1" presId="urn:microsoft.com/office/officeart/2005/8/layout/chevron2"/>
    <dgm:cxn modelId="{4216DB15-8B9C-4E03-935B-E6CF1AC369DE}" srcId="{FF29A783-4D1D-4B14-975B-16A676773954}" destId="{171BB5AB-935F-47EC-B601-B24C86468B34}" srcOrd="2" destOrd="0" parTransId="{74220622-B010-4E72-82A0-64057B2D9A98}" sibTransId="{0AB4B52B-ECC4-41C3-A02C-DBD1CEC63CC0}"/>
    <dgm:cxn modelId="{0F16271A-B263-47E7-ADD1-C5F5A1DF5912}" srcId="{A5813FB7-B93F-4289-9A60-52CD43F93EB2}" destId="{5C49B786-2D05-4E11-A80C-A4527741EBC2}" srcOrd="0" destOrd="0" parTransId="{D9A18480-ECF6-46C7-9A59-EF2BC28297AC}" sibTransId="{BCAECF29-A6EB-40C9-A9B2-7B3775F5B122}"/>
    <dgm:cxn modelId="{582CF51B-63F9-49AE-BB8F-2DA240AFAE05}" srcId="{171BB5AB-935F-47EC-B601-B24C86468B34}" destId="{642D4D76-81CE-40EC-9FD4-9E952829C3D9}" srcOrd="0" destOrd="0" parTransId="{92E72D19-9584-4C5F-861A-33956CDB5230}" sibTransId="{3D6367CB-2FE5-4129-85F9-22AC027E9A93}"/>
    <dgm:cxn modelId="{3B106A40-2FB0-49B3-A5B4-AD7AA89404D2}" type="presOf" srcId="{642D4D76-81CE-40EC-9FD4-9E952829C3D9}" destId="{88F51817-2F99-434D-9409-2E6F66CE6DF9}" srcOrd="0" destOrd="0" presId="urn:microsoft.com/office/officeart/2005/8/layout/chevron2"/>
    <dgm:cxn modelId="{F0D54D60-B3AF-4FAD-A5EA-12F5D452CC69}" type="presOf" srcId="{5C49B786-2D05-4E11-A80C-A4527741EBC2}" destId="{A2058A49-27D5-4F14-A3E3-9558F77F9584}" srcOrd="0" destOrd="0" presId="urn:microsoft.com/office/officeart/2005/8/layout/chevron2"/>
    <dgm:cxn modelId="{3DE75561-9E29-46E5-AD11-B38C13AFA490}" srcId="{7E33DB93-E084-4BCA-A2EC-A26AB72171E0}" destId="{6DF1B1C9-6A43-4548-AF50-62F3F5F34341}" srcOrd="0" destOrd="0" parTransId="{5A3484C1-1D54-4BF2-B365-0948CA5F7E38}" sibTransId="{91E7AF45-C07E-4209-9015-8191699C7501}"/>
    <dgm:cxn modelId="{AFB08E42-8F38-41A4-A45C-F54D5E229653}" type="presOf" srcId="{815BAB6A-8260-4A92-B2F0-AD38ECC88FDD}" destId="{3D4714B8-5F6F-42F0-8F57-8CD492C4846B}" srcOrd="0" destOrd="1" presId="urn:microsoft.com/office/officeart/2005/8/layout/chevron2"/>
    <dgm:cxn modelId="{83FC5E44-1223-4FAB-B2DC-1995E2EB2147}" type="presOf" srcId="{171BB5AB-935F-47EC-B601-B24C86468B34}" destId="{B0EA0A7D-3057-47B8-B4BE-A0B35B6E4A4A}" srcOrd="0" destOrd="0" presId="urn:microsoft.com/office/officeart/2005/8/layout/chevron2"/>
    <dgm:cxn modelId="{9D63E245-C20E-474F-B65E-32692293B1EA}" srcId="{A5813FB7-B93F-4289-9A60-52CD43F93EB2}" destId="{4E647B28-496E-4DBD-A152-6BE29E6A6F6E}" srcOrd="1" destOrd="0" parTransId="{8E0E6AD8-F91B-4F2E-B82C-C01332BD04E6}" sibTransId="{CE83D627-C8E0-48AA-B706-A6FD56AB039D}"/>
    <dgm:cxn modelId="{2D87C489-C84F-40D7-BE8F-5F4CECFF8633}" srcId="{171BB5AB-935F-47EC-B601-B24C86468B34}" destId="{22C7BA94-698D-4FAD-804B-2DFC75AAD93F}" srcOrd="2" destOrd="0" parTransId="{A664D4E7-1113-430A-BD83-93FE26158A88}" sibTransId="{248756E9-9CCA-4D08-A026-4C7CC2854B8D}"/>
    <dgm:cxn modelId="{CAA4E4A1-EE7F-42E3-A554-9DE06A1818BE}" type="presOf" srcId="{4E647B28-496E-4DBD-A152-6BE29E6A6F6E}" destId="{A2058A49-27D5-4F14-A3E3-9558F77F9584}" srcOrd="0" destOrd="1" presId="urn:microsoft.com/office/officeart/2005/8/layout/chevron2"/>
    <dgm:cxn modelId="{1A164FA7-EC48-454E-BEBF-E87BDC5BD761}" type="presOf" srcId="{7E33DB93-E084-4BCA-A2EC-A26AB72171E0}" destId="{EAEACFAD-3EEC-41B8-B019-78CBB4154437}" srcOrd="0" destOrd="0" presId="urn:microsoft.com/office/officeart/2005/8/layout/chevron2"/>
    <dgm:cxn modelId="{1940AEA8-3CC8-40E6-80C2-118891024CAE}" type="presOf" srcId="{A5813FB7-B93F-4289-9A60-52CD43F93EB2}" destId="{92C593D5-5E60-4FC1-B3F6-F846AEDD43AE}" srcOrd="0" destOrd="0" presId="urn:microsoft.com/office/officeart/2005/8/layout/chevron2"/>
    <dgm:cxn modelId="{11C9EDAD-DCA1-49E0-9EB2-24E245B331A8}" srcId="{7E33DB93-E084-4BCA-A2EC-A26AB72171E0}" destId="{815BAB6A-8260-4A92-B2F0-AD38ECC88FDD}" srcOrd="1" destOrd="0" parTransId="{5A259420-C42C-4426-A720-FF3C17A4CFCB}" sibTransId="{5EDC77F9-4A93-4D92-AC77-595AD3AC7513}"/>
    <dgm:cxn modelId="{C9EC69B7-66D8-4DCD-ABDB-797DBF9A98A7}" type="presOf" srcId="{22C7BA94-698D-4FAD-804B-2DFC75AAD93F}" destId="{88F51817-2F99-434D-9409-2E6F66CE6DF9}" srcOrd="0" destOrd="2" presId="urn:microsoft.com/office/officeart/2005/8/layout/chevron2"/>
    <dgm:cxn modelId="{2125D3CB-B84F-45A3-94DB-E178BC186DCC}" srcId="{171BB5AB-935F-47EC-B601-B24C86468B34}" destId="{128D3EA4-0C2E-42E5-9BE4-46E60BB45322}" srcOrd="1" destOrd="0" parTransId="{B31CE7E2-EFD9-40C1-AD8F-CFE642997937}" sibTransId="{BD558E04-A09E-4432-B94D-D89432A78AF0}"/>
    <dgm:cxn modelId="{14FED1D4-0B6D-4688-912A-04ABB8B7D07A}" srcId="{FF29A783-4D1D-4B14-975B-16A676773954}" destId="{7E33DB93-E084-4BCA-A2EC-A26AB72171E0}" srcOrd="0" destOrd="0" parTransId="{C044C7CB-A1F3-420B-93BA-C5436535496A}" sibTransId="{D1EE5234-E7F6-46D8-975B-7B82D7928D7D}"/>
    <dgm:cxn modelId="{470A45F2-E829-4124-BFBB-595267611DF7}" srcId="{FF29A783-4D1D-4B14-975B-16A676773954}" destId="{A5813FB7-B93F-4289-9A60-52CD43F93EB2}" srcOrd="1" destOrd="0" parTransId="{57B0E394-CC6C-4096-AFCF-E42413C4DC89}" sibTransId="{F51B49BD-34C7-4F88-9E43-2848260546A9}"/>
    <dgm:cxn modelId="{15F36D6F-8781-4F25-A969-7A8E575807CB}" type="presParOf" srcId="{38AB4CA2-EE96-46A1-A070-ECB2E7D73C14}" destId="{02E852FC-7D33-4220-B99C-5D6658E9FDF4}" srcOrd="0" destOrd="0" presId="urn:microsoft.com/office/officeart/2005/8/layout/chevron2"/>
    <dgm:cxn modelId="{E48BCA5C-785D-4C39-A6E6-C02CD2AC28A8}" type="presParOf" srcId="{02E852FC-7D33-4220-B99C-5D6658E9FDF4}" destId="{EAEACFAD-3EEC-41B8-B019-78CBB4154437}" srcOrd="0" destOrd="0" presId="urn:microsoft.com/office/officeart/2005/8/layout/chevron2"/>
    <dgm:cxn modelId="{C7C69828-BA80-4B44-A211-8835765EF396}" type="presParOf" srcId="{02E852FC-7D33-4220-B99C-5D6658E9FDF4}" destId="{3D4714B8-5F6F-42F0-8F57-8CD492C4846B}" srcOrd="1" destOrd="0" presId="urn:microsoft.com/office/officeart/2005/8/layout/chevron2"/>
    <dgm:cxn modelId="{982556CC-7914-4CD3-9978-3DAC3611CC56}" type="presParOf" srcId="{38AB4CA2-EE96-46A1-A070-ECB2E7D73C14}" destId="{C088D4A4-A2C8-44C0-89CE-FD28506ED6F0}" srcOrd="1" destOrd="0" presId="urn:microsoft.com/office/officeart/2005/8/layout/chevron2"/>
    <dgm:cxn modelId="{24F65CDC-BBCC-4A94-B455-E3A2FECD74AF}" type="presParOf" srcId="{38AB4CA2-EE96-46A1-A070-ECB2E7D73C14}" destId="{82C06532-CBF1-4A77-B20B-CD770A096701}" srcOrd="2" destOrd="0" presId="urn:microsoft.com/office/officeart/2005/8/layout/chevron2"/>
    <dgm:cxn modelId="{3DD9A9DB-B49D-40AA-9FD1-6AD3B8D3F1D0}" type="presParOf" srcId="{82C06532-CBF1-4A77-B20B-CD770A096701}" destId="{92C593D5-5E60-4FC1-B3F6-F846AEDD43AE}" srcOrd="0" destOrd="0" presId="urn:microsoft.com/office/officeart/2005/8/layout/chevron2"/>
    <dgm:cxn modelId="{135F197F-D02E-4988-90A9-5ABBC379018F}" type="presParOf" srcId="{82C06532-CBF1-4A77-B20B-CD770A096701}" destId="{A2058A49-27D5-4F14-A3E3-9558F77F9584}" srcOrd="1" destOrd="0" presId="urn:microsoft.com/office/officeart/2005/8/layout/chevron2"/>
    <dgm:cxn modelId="{72B468A2-9199-4926-99B9-D62488EC9AD0}" type="presParOf" srcId="{38AB4CA2-EE96-46A1-A070-ECB2E7D73C14}" destId="{BB7AF901-5F75-4E8C-B752-9DDF6BC5E065}" srcOrd="3" destOrd="0" presId="urn:microsoft.com/office/officeart/2005/8/layout/chevron2"/>
    <dgm:cxn modelId="{DDFD95CA-09F2-4257-8719-42385E51E4BE}" type="presParOf" srcId="{38AB4CA2-EE96-46A1-A070-ECB2E7D73C14}" destId="{A7EE624D-A923-452F-A848-B154045BBA6E}" srcOrd="4" destOrd="0" presId="urn:microsoft.com/office/officeart/2005/8/layout/chevron2"/>
    <dgm:cxn modelId="{7852CECF-9C71-4122-879F-FA148981C462}" type="presParOf" srcId="{A7EE624D-A923-452F-A848-B154045BBA6E}" destId="{B0EA0A7D-3057-47B8-B4BE-A0B35B6E4A4A}" srcOrd="0" destOrd="0" presId="urn:microsoft.com/office/officeart/2005/8/layout/chevron2"/>
    <dgm:cxn modelId="{8FD93B48-9175-42AA-A5F5-702836B1602E}" type="presParOf" srcId="{A7EE624D-A923-452F-A848-B154045BBA6E}" destId="{88F51817-2F99-434D-9409-2E6F66CE6D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29A783-4D1D-4B14-975B-16A676773954}" type="doc">
      <dgm:prSet loTypeId="urn:microsoft.com/office/officeart/2005/8/layout/chevron2" loCatId="list" qsTypeId="urn:microsoft.com/office/officeart/2005/8/quickstyle/simple1" qsCatId="simple" csTypeId="urn:microsoft.com/office/officeart/2005/8/colors/accent0_2" csCatId="mainScheme" phldr="1"/>
      <dgm:spPr/>
      <dgm:t>
        <a:bodyPr/>
        <a:lstStyle/>
        <a:p>
          <a:endParaRPr lang="en-GB"/>
        </a:p>
      </dgm:t>
    </dgm:pt>
    <dgm:pt modelId="{7E33DB93-E084-4BCA-A2EC-A26AB72171E0}">
      <dgm:prSet phldrT="[Text]"/>
      <dgm:spPr/>
      <dgm:t>
        <a:bodyPr/>
        <a:lstStyle/>
        <a:p>
          <a:r>
            <a:rPr lang="en-US" dirty="0"/>
            <a:t>Prep </a:t>
          </a:r>
          <a:endParaRPr lang="en-GB" dirty="0"/>
        </a:p>
      </dgm:t>
    </dgm:pt>
    <dgm:pt modelId="{C044C7CB-A1F3-420B-93BA-C5436535496A}" type="parTrans" cxnId="{14FED1D4-0B6D-4688-912A-04ABB8B7D07A}">
      <dgm:prSet/>
      <dgm:spPr/>
      <dgm:t>
        <a:bodyPr/>
        <a:lstStyle/>
        <a:p>
          <a:endParaRPr lang="en-GB"/>
        </a:p>
      </dgm:t>
    </dgm:pt>
    <dgm:pt modelId="{D1EE5234-E7F6-46D8-975B-7B82D7928D7D}" type="sibTrans" cxnId="{14FED1D4-0B6D-4688-912A-04ABB8B7D07A}">
      <dgm:prSet/>
      <dgm:spPr/>
      <dgm:t>
        <a:bodyPr/>
        <a:lstStyle/>
        <a:p>
          <a:endParaRPr lang="en-GB"/>
        </a:p>
      </dgm:t>
    </dgm:pt>
    <dgm:pt modelId="{6DF1B1C9-6A43-4548-AF50-62F3F5F34341}">
      <dgm:prSet phldrT="[Text]" custT="1"/>
      <dgm:spPr/>
      <dgm:t>
        <a:bodyPr/>
        <a:lstStyle/>
        <a:p>
          <a:r>
            <a:rPr lang="en-US" sz="2800" dirty="0"/>
            <a:t>Apply closure constant</a:t>
          </a:r>
          <a:endParaRPr lang="en-GB" sz="2800" dirty="0"/>
        </a:p>
      </dgm:t>
    </dgm:pt>
    <dgm:pt modelId="{5A3484C1-1D54-4BF2-B365-0948CA5F7E38}" type="parTrans" cxnId="{3DE75561-9E29-46E5-AD11-B38C13AFA490}">
      <dgm:prSet/>
      <dgm:spPr/>
      <dgm:t>
        <a:bodyPr/>
        <a:lstStyle/>
        <a:p>
          <a:endParaRPr lang="en-GB"/>
        </a:p>
      </dgm:t>
    </dgm:pt>
    <dgm:pt modelId="{91E7AF45-C07E-4209-9015-8191699C7501}" type="sibTrans" cxnId="{3DE75561-9E29-46E5-AD11-B38C13AFA490}">
      <dgm:prSet/>
      <dgm:spPr/>
      <dgm:t>
        <a:bodyPr/>
        <a:lstStyle/>
        <a:p>
          <a:endParaRPr lang="en-GB"/>
        </a:p>
      </dgm:t>
    </dgm:pt>
    <dgm:pt modelId="{815BAB6A-8260-4A92-B2F0-AD38ECC88FDD}">
      <dgm:prSet phldrT="[Text]" custT="1"/>
      <dgm:spPr/>
      <dgm:t>
        <a:bodyPr/>
        <a:lstStyle/>
        <a:p>
          <a:r>
            <a:rPr lang="en-US" sz="2800" dirty="0"/>
            <a:t>Visualisation</a:t>
          </a:r>
          <a:endParaRPr lang="en-GB" sz="2800" dirty="0"/>
        </a:p>
      </dgm:t>
    </dgm:pt>
    <dgm:pt modelId="{5A259420-C42C-4426-A720-FF3C17A4CFCB}" type="parTrans" cxnId="{11C9EDAD-DCA1-49E0-9EB2-24E245B331A8}">
      <dgm:prSet/>
      <dgm:spPr/>
      <dgm:t>
        <a:bodyPr/>
        <a:lstStyle/>
        <a:p>
          <a:endParaRPr lang="en-GB"/>
        </a:p>
      </dgm:t>
    </dgm:pt>
    <dgm:pt modelId="{5EDC77F9-4A93-4D92-AC77-595AD3AC7513}" type="sibTrans" cxnId="{11C9EDAD-DCA1-49E0-9EB2-24E245B331A8}">
      <dgm:prSet/>
      <dgm:spPr/>
      <dgm:t>
        <a:bodyPr/>
        <a:lstStyle/>
        <a:p>
          <a:endParaRPr lang="en-GB"/>
        </a:p>
      </dgm:t>
    </dgm:pt>
    <dgm:pt modelId="{A5813FB7-B93F-4289-9A60-52CD43F93EB2}">
      <dgm:prSet phldrT="[Text]"/>
      <dgm:spPr/>
      <dgm:t>
        <a:bodyPr/>
        <a:lstStyle/>
        <a:p>
          <a:r>
            <a:rPr lang="en-US" dirty="0"/>
            <a:t>Modeling </a:t>
          </a:r>
          <a:endParaRPr lang="en-GB" dirty="0"/>
        </a:p>
      </dgm:t>
    </dgm:pt>
    <dgm:pt modelId="{57B0E394-CC6C-4096-AFCF-E42413C4DC89}" type="parTrans" cxnId="{470A45F2-E829-4124-BFBB-595267611DF7}">
      <dgm:prSet/>
      <dgm:spPr/>
      <dgm:t>
        <a:bodyPr/>
        <a:lstStyle/>
        <a:p>
          <a:endParaRPr lang="en-GB"/>
        </a:p>
      </dgm:t>
    </dgm:pt>
    <dgm:pt modelId="{F51B49BD-34C7-4F88-9E43-2848260546A9}" type="sibTrans" cxnId="{470A45F2-E829-4124-BFBB-595267611DF7}">
      <dgm:prSet/>
      <dgm:spPr/>
      <dgm:t>
        <a:bodyPr/>
        <a:lstStyle/>
        <a:p>
          <a:endParaRPr lang="en-GB"/>
        </a:p>
      </dgm:t>
    </dgm:pt>
    <dgm:pt modelId="{5C49B786-2D05-4E11-A80C-A4527741EBC2}">
      <dgm:prSet phldrT="[Text]" custT="1"/>
      <dgm:spPr>
        <a:solidFill>
          <a:schemeClr val="accent1">
            <a:lumMod val="20000"/>
            <a:lumOff val="80000"/>
            <a:alpha val="90000"/>
          </a:schemeClr>
        </a:solidFill>
      </dgm:spPr>
      <dgm:t>
        <a:bodyPr/>
        <a:lstStyle/>
        <a:p>
          <a:r>
            <a:rPr lang="en-US" sz="2800" dirty="0"/>
            <a:t>Apply log-ratio transformation  </a:t>
          </a:r>
          <a:endParaRPr lang="en-GB" sz="2800" dirty="0"/>
        </a:p>
      </dgm:t>
    </dgm:pt>
    <dgm:pt modelId="{D9A18480-ECF6-46C7-9A59-EF2BC28297AC}" type="parTrans" cxnId="{0F16271A-B263-47E7-ADD1-C5F5A1DF5912}">
      <dgm:prSet/>
      <dgm:spPr/>
      <dgm:t>
        <a:bodyPr/>
        <a:lstStyle/>
        <a:p>
          <a:endParaRPr lang="en-GB"/>
        </a:p>
      </dgm:t>
    </dgm:pt>
    <dgm:pt modelId="{BCAECF29-A6EB-40C9-A9B2-7B3775F5B122}" type="sibTrans" cxnId="{0F16271A-B263-47E7-ADD1-C5F5A1DF5912}">
      <dgm:prSet/>
      <dgm:spPr/>
      <dgm:t>
        <a:bodyPr/>
        <a:lstStyle/>
        <a:p>
          <a:endParaRPr lang="en-GB"/>
        </a:p>
      </dgm:t>
    </dgm:pt>
    <dgm:pt modelId="{171BB5AB-935F-47EC-B601-B24C86468B34}">
      <dgm:prSet phldrT="[Text]"/>
      <dgm:spPr/>
      <dgm:t>
        <a:bodyPr/>
        <a:lstStyle/>
        <a:p>
          <a:r>
            <a:rPr lang="en-US" dirty="0"/>
            <a:t>Substitution </a:t>
          </a:r>
          <a:endParaRPr lang="en-GB" dirty="0"/>
        </a:p>
      </dgm:t>
    </dgm:pt>
    <dgm:pt modelId="{74220622-B010-4E72-82A0-64057B2D9A98}" type="parTrans" cxnId="{4216DB15-8B9C-4E03-935B-E6CF1AC369DE}">
      <dgm:prSet/>
      <dgm:spPr/>
      <dgm:t>
        <a:bodyPr/>
        <a:lstStyle/>
        <a:p>
          <a:endParaRPr lang="en-GB"/>
        </a:p>
      </dgm:t>
    </dgm:pt>
    <dgm:pt modelId="{0AB4B52B-ECC4-41C3-A02C-DBD1CEC63CC0}" type="sibTrans" cxnId="{4216DB15-8B9C-4E03-935B-E6CF1AC369DE}">
      <dgm:prSet/>
      <dgm:spPr/>
      <dgm:t>
        <a:bodyPr/>
        <a:lstStyle/>
        <a:p>
          <a:endParaRPr lang="en-GB"/>
        </a:p>
      </dgm:t>
    </dgm:pt>
    <dgm:pt modelId="{642D4D76-81CE-40EC-9FD4-9E952829C3D9}">
      <dgm:prSet phldrT="[Text]" custT="1"/>
      <dgm:spPr/>
      <dgm:t>
        <a:bodyPr/>
        <a:lstStyle/>
        <a:p>
          <a:r>
            <a:rPr lang="en-US" sz="2800" dirty="0"/>
            <a:t>Adjust movement behaviours min-by-min</a:t>
          </a:r>
          <a:endParaRPr lang="en-GB" sz="2800" dirty="0"/>
        </a:p>
      </dgm:t>
    </dgm:pt>
    <dgm:pt modelId="{92E72D19-9584-4C5F-861A-33956CDB5230}" type="parTrans" cxnId="{582CF51B-63F9-49AE-BB8F-2DA240AFAE05}">
      <dgm:prSet/>
      <dgm:spPr/>
      <dgm:t>
        <a:bodyPr/>
        <a:lstStyle/>
        <a:p>
          <a:endParaRPr lang="en-GB"/>
        </a:p>
      </dgm:t>
    </dgm:pt>
    <dgm:pt modelId="{3D6367CB-2FE5-4129-85F9-22AC027E9A93}" type="sibTrans" cxnId="{582CF51B-63F9-49AE-BB8F-2DA240AFAE05}">
      <dgm:prSet/>
      <dgm:spPr/>
      <dgm:t>
        <a:bodyPr/>
        <a:lstStyle/>
        <a:p>
          <a:endParaRPr lang="en-GB"/>
        </a:p>
      </dgm:t>
    </dgm:pt>
    <dgm:pt modelId="{4E647B28-496E-4DBD-A152-6BE29E6A6F6E}">
      <dgm:prSet custT="1"/>
      <dgm:spPr>
        <a:solidFill>
          <a:schemeClr val="accent1">
            <a:lumMod val="20000"/>
            <a:lumOff val="80000"/>
            <a:alpha val="90000"/>
          </a:schemeClr>
        </a:solidFill>
      </dgm:spPr>
      <dgm:t>
        <a:bodyPr/>
        <a:lstStyle/>
        <a:p>
          <a:r>
            <a:rPr lang="en-US" sz="2800" dirty="0"/>
            <a:t>Model, re-pivot, model ...</a:t>
          </a:r>
          <a:endParaRPr lang="en-GB" sz="2800" dirty="0"/>
        </a:p>
      </dgm:t>
    </dgm:pt>
    <dgm:pt modelId="{8E0E6AD8-F91B-4F2E-B82C-C01332BD04E6}" type="parTrans" cxnId="{9D63E245-C20E-474F-B65E-32692293B1EA}">
      <dgm:prSet/>
      <dgm:spPr/>
      <dgm:t>
        <a:bodyPr/>
        <a:lstStyle/>
        <a:p>
          <a:endParaRPr lang="en-GB"/>
        </a:p>
      </dgm:t>
    </dgm:pt>
    <dgm:pt modelId="{CE83D627-C8E0-48AA-B706-A6FD56AB039D}" type="sibTrans" cxnId="{9D63E245-C20E-474F-B65E-32692293B1EA}">
      <dgm:prSet/>
      <dgm:spPr/>
      <dgm:t>
        <a:bodyPr/>
        <a:lstStyle/>
        <a:p>
          <a:endParaRPr lang="en-GB"/>
        </a:p>
      </dgm:t>
    </dgm:pt>
    <dgm:pt modelId="{128D3EA4-0C2E-42E5-9BE4-46E60BB45322}">
      <dgm:prSet custT="1"/>
      <dgm:spPr/>
      <dgm:t>
        <a:bodyPr/>
        <a:lstStyle/>
        <a:p>
          <a:r>
            <a:rPr lang="en-US" sz="2800" dirty="0"/>
            <a:t>Re-transform</a:t>
          </a:r>
          <a:endParaRPr lang="en-GB" sz="2800" dirty="0"/>
        </a:p>
      </dgm:t>
    </dgm:pt>
    <dgm:pt modelId="{B31CE7E2-EFD9-40C1-AD8F-CFE642997937}" type="parTrans" cxnId="{2125D3CB-B84F-45A3-94DB-E178BC186DCC}">
      <dgm:prSet/>
      <dgm:spPr/>
      <dgm:t>
        <a:bodyPr/>
        <a:lstStyle/>
        <a:p>
          <a:endParaRPr lang="en-GB"/>
        </a:p>
      </dgm:t>
    </dgm:pt>
    <dgm:pt modelId="{BD558E04-A09E-4432-B94D-D89432A78AF0}" type="sibTrans" cxnId="{2125D3CB-B84F-45A3-94DB-E178BC186DCC}">
      <dgm:prSet/>
      <dgm:spPr/>
      <dgm:t>
        <a:bodyPr/>
        <a:lstStyle/>
        <a:p>
          <a:endParaRPr lang="en-GB"/>
        </a:p>
      </dgm:t>
    </dgm:pt>
    <dgm:pt modelId="{22C7BA94-698D-4FAD-804B-2DFC75AAD93F}">
      <dgm:prSet custT="1"/>
      <dgm:spPr/>
      <dgm:t>
        <a:bodyPr/>
        <a:lstStyle/>
        <a:p>
          <a:r>
            <a:rPr lang="en-US" sz="2800" dirty="0"/>
            <a:t>Predict</a:t>
          </a:r>
          <a:endParaRPr lang="en-GB" sz="2800" dirty="0"/>
        </a:p>
      </dgm:t>
    </dgm:pt>
    <dgm:pt modelId="{A664D4E7-1113-430A-BD83-93FE26158A88}" type="parTrans" cxnId="{2D87C489-C84F-40D7-BE8F-5F4CECFF8633}">
      <dgm:prSet/>
      <dgm:spPr/>
      <dgm:t>
        <a:bodyPr/>
        <a:lstStyle/>
        <a:p>
          <a:endParaRPr lang="en-GB"/>
        </a:p>
      </dgm:t>
    </dgm:pt>
    <dgm:pt modelId="{248756E9-9CCA-4D08-A026-4C7CC2854B8D}" type="sibTrans" cxnId="{2D87C489-C84F-40D7-BE8F-5F4CECFF8633}">
      <dgm:prSet/>
      <dgm:spPr/>
      <dgm:t>
        <a:bodyPr/>
        <a:lstStyle/>
        <a:p>
          <a:endParaRPr lang="en-GB"/>
        </a:p>
      </dgm:t>
    </dgm:pt>
    <dgm:pt modelId="{38AB4CA2-EE96-46A1-A070-ECB2E7D73C14}" type="pres">
      <dgm:prSet presAssocID="{FF29A783-4D1D-4B14-975B-16A676773954}" presName="linearFlow" presStyleCnt="0">
        <dgm:presLayoutVars>
          <dgm:dir/>
          <dgm:animLvl val="lvl"/>
          <dgm:resizeHandles val="exact"/>
        </dgm:presLayoutVars>
      </dgm:prSet>
      <dgm:spPr/>
    </dgm:pt>
    <dgm:pt modelId="{02E852FC-7D33-4220-B99C-5D6658E9FDF4}" type="pres">
      <dgm:prSet presAssocID="{7E33DB93-E084-4BCA-A2EC-A26AB72171E0}" presName="composite" presStyleCnt="0"/>
      <dgm:spPr/>
    </dgm:pt>
    <dgm:pt modelId="{EAEACFAD-3EEC-41B8-B019-78CBB4154437}" type="pres">
      <dgm:prSet presAssocID="{7E33DB93-E084-4BCA-A2EC-A26AB72171E0}" presName="parentText" presStyleLbl="alignNode1" presStyleIdx="0" presStyleCnt="3">
        <dgm:presLayoutVars>
          <dgm:chMax val="1"/>
          <dgm:bulletEnabled val="1"/>
        </dgm:presLayoutVars>
      </dgm:prSet>
      <dgm:spPr/>
    </dgm:pt>
    <dgm:pt modelId="{3D4714B8-5F6F-42F0-8F57-8CD492C4846B}" type="pres">
      <dgm:prSet presAssocID="{7E33DB93-E084-4BCA-A2EC-A26AB72171E0}" presName="descendantText" presStyleLbl="alignAcc1" presStyleIdx="0" presStyleCnt="3">
        <dgm:presLayoutVars>
          <dgm:bulletEnabled val="1"/>
        </dgm:presLayoutVars>
      </dgm:prSet>
      <dgm:spPr/>
    </dgm:pt>
    <dgm:pt modelId="{C088D4A4-A2C8-44C0-89CE-FD28506ED6F0}" type="pres">
      <dgm:prSet presAssocID="{D1EE5234-E7F6-46D8-975B-7B82D7928D7D}" presName="sp" presStyleCnt="0"/>
      <dgm:spPr/>
    </dgm:pt>
    <dgm:pt modelId="{82C06532-CBF1-4A77-B20B-CD770A096701}" type="pres">
      <dgm:prSet presAssocID="{A5813FB7-B93F-4289-9A60-52CD43F93EB2}" presName="composite" presStyleCnt="0"/>
      <dgm:spPr/>
    </dgm:pt>
    <dgm:pt modelId="{92C593D5-5E60-4FC1-B3F6-F846AEDD43AE}" type="pres">
      <dgm:prSet presAssocID="{A5813FB7-B93F-4289-9A60-52CD43F93EB2}" presName="parentText" presStyleLbl="alignNode1" presStyleIdx="1" presStyleCnt="3">
        <dgm:presLayoutVars>
          <dgm:chMax val="1"/>
          <dgm:bulletEnabled val="1"/>
        </dgm:presLayoutVars>
      </dgm:prSet>
      <dgm:spPr/>
    </dgm:pt>
    <dgm:pt modelId="{A2058A49-27D5-4F14-A3E3-9558F77F9584}" type="pres">
      <dgm:prSet presAssocID="{A5813FB7-B93F-4289-9A60-52CD43F93EB2}" presName="descendantText" presStyleLbl="alignAcc1" presStyleIdx="1" presStyleCnt="3">
        <dgm:presLayoutVars>
          <dgm:bulletEnabled val="1"/>
        </dgm:presLayoutVars>
      </dgm:prSet>
      <dgm:spPr/>
    </dgm:pt>
    <dgm:pt modelId="{BB7AF901-5F75-4E8C-B752-9DDF6BC5E065}" type="pres">
      <dgm:prSet presAssocID="{F51B49BD-34C7-4F88-9E43-2848260546A9}" presName="sp" presStyleCnt="0"/>
      <dgm:spPr/>
    </dgm:pt>
    <dgm:pt modelId="{A7EE624D-A923-452F-A848-B154045BBA6E}" type="pres">
      <dgm:prSet presAssocID="{171BB5AB-935F-47EC-B601-B24C86468B34}" presName="composite" presStyleCnt="0"/>
      <dgm:spPr/>
    </dgm:pt>
    <dgm:pt modelId="{B0EA0A7D-3057-47B8-B4BE-A0B35B6E4A4A}" type="pres">
      <dgm:prSet presAssocID="{171BB5AB-935F-47EC-B601-B24C86468B34}" presName="parentText" presStyleLbl="alignNode1" presStyleIdx="2" presStyleCnt="3">
        <dgm:presLayoutVars>
          <dgm:chMax val="1"/>
          <dgm:bulletEnabled val="1"/>
        </dgm:presLayoutVars>
      </dgm:prSet>
      <dgm:spPr/>
    </dgm:pt>
    <dgm:pt modelId="{88F51817-2F99-434D-9409-2E6F66CE6DF9}" type="pres">
      <dgm:prSet presAssocID="{171BB5AB-935F-47EC-B601-B24C86468B34}" presName="descendantText" presStyleLbl="alignAcc1" presStyleIdx="2" presStyleCnt="3">
        <dgm:presLayoutVars>
          <dgm:bulletEnabled val="1"/>
        </dgm:presLayoutVars>
      </dgm:prSet>
      <dgm:spPr/>
    </dgm:pt>
  </dgm:ptLst>
  <dgm:cxnLst>
    <dgm:cxn modelId="{A858FC05-119F-4214-99E8-B35EA2C47B23}" type="presOf" srcId="{FF29A783-4D1D-4B14-975B-16A676773954}" destId="{38AB4CA2-EE96-46A1-A070-ECB2E7D73C14}" srcOrd="0" destOrd="0" presId="urn:microsoft.com/office/officeart/2005/8/layout/chevron2"/>
    <dgm:cxn modelId="{33E70109-845A-4834-94A9-F94E2F3EB96A}" type="presOf" srcId="{6DF1B1C9-6A43-4548-AF50-62F3F5F34341}" destId="{3D4714B8-5F6F-42F0-8F57-8CD492C4846B}" srcOrd="0" destOrd="0" presId="urn:microsoft.com/office/officeart/2005/8/layout/chevron2"/>
    <dgm:cxn modelId="{B3607011-3A1C-46F4-9137-3A39AF6D2818}" type="presOf" srcId="{128D3EA4-0C2E-42E5-9BE4-46E60BB45322}" destId="{88F51817-2F99-434D-9409-2E6F66CE6DF9}" srcOrd="0" destOrd="1" presId="urn:microsoft.com/office/officeart/2005/8/layout/chevron2"/>
    <dgm:cxn modelId="{4216DB15-8B9C-4E03-935B-E6CF1AC369DE}" srcId="{FF29A783-4D1D-4B14-975B-16A676773954}" destId="{171BB5AB-935F-47EC-B601-B24C86468B34}" srcOrd="2" destOrd="0" parTransId="{74220622-B010-4E72-82A0-64057B2D9A98}" sibTransId="{0AB4B52B-ECC4-41C3-A02C-DBD1CEC63CC0}"/>
    <dgm:cxn modelId="{0F16271A-B263-47E7-ADD1-C5F5A1DF5912}" srcId="{A5813FB7-B93F-4289-9A60-52CD43F93EB2}" destId="{5C49B786-2D05-4E11-A80C-A4527741EBC2}" srcOrd="0" destOrd="0" parTransId="{D9A18480-ECF6-46C7-9A59-EF2BC28297AC}" sibTransId="{BCAECF29-A6EB-40C9-A9B2-7B3775F5B122}"/>
    <dgm:cxn modelId="{582CF51B-63F9-49AE-BB8F-2DA240AFAE05}" srcId="{171BB5AB-935F-47EC-B601-B24C86468B34}" destId="{642D4D76-81CE-40EC-9FD4-9E952829C3D9}" srcOrd="0" destOrd="0" parTransId="{92E72D19-9584-4C5F-861A-33956CDB5230}" sibTransId="{3D6367CB-2FE5-4129-85F9-22AC027E9A93}"/>
    <dgm:cxn modelId="{3B106A40-2FB0-49B3-A5B4-AD7AA89404D2}" type="presOf" srcId="{642D4D76-81CE-40EC-9FD4-9E952829C3D9}" destId="{88F51817-2F99-434D-9409-2E6F66CE6DF9}" srcOrd="0" destOrd="0" presId="urn:microsoft.com/office/officeart/2005/8/layout/chevron2"/>
    <dgm:cxn modelId="{F0D54D60-B3AF-4FAD-A5EA-12F5D452CC69}" type="presOf" srcId="{5C49B786-2D05-4E11-A80C-A4527741EBC2}" destId="{A2058A49-27D5-4F14-A3E3-9558F77F9584}" srcOrd="0" destOrd="0" presId="urn:microsoft.com/office/officeart/2005/8/layout/chevron2"/>
    <dgm:cxn modelId="{3DE75561-9E29-46E5-AD11-B38C13AFA490}" srcId="{7E33DB93-E084-4BCA-A2EC-A26AB72171E0}" destId="{6DF1B1C9-6A43-4548-AF50-62F3F5F34341}" srcOrd="0" destOrd="0" parTransId="{5A3484C1-1D54-4BF2-B365-0948CA5F7E38}" sibTransId="{91E7AF45-C07E-4209-9015-8191699C7501}"/>
    <dgm:cxn modelId="{AFB08E42-8F38-41A4-A45C-F54D5E229653}" type="presOf" srcId="{815BAB6A-8260-4A92-B2F0-AD38ECC88FDD}" destId="{3D4714B8-5F6F-42F0-8F57-8CD492C4846B}" srcOrd="0" destOrd="1" presId="urn:microsoft.com/office/officeart/2005/8/layout/chevron2"/>
    <dgm:cxn modelId="{83FC5E44-1223-4FAB-B2DC-1995E2EB2147}" type="presOf" srcId="{171BB5AB-935F-47EC-B601-B24C86468B34}" destId="{B0EA0A7D-3057-47B8-B4BE-A0B35B6E4A4A}" srcOrd="0" destOrd="0" presId="urn:microsoft.com/office/officeart/2005/8/layout/chevron2"/>
    <dgm:cxn modelId="{9D63E245-C20E-474F-B65E-32692293B1EA}" srcId="{A5813FB7-B93F-4289-9A60-52CD43F93EB2}" destId="{4E647B28-496E-4DBD-A152-6BE29E6A6F6E}" srcOrd="1" destOrd="0" parTransId="{8E0E6AD8-F91B-4F2E-B82C-C01332BD04E6}" sibTransId="{CE83D627-C8E0-48AA-B706-A6FD56AB039D}"/>
    <dgm:cxn modelId="{2D87C489-C84F-40D7-BE8F-5F4CECFF8633}" srcId="{171BB5AB-935F-47EC-B601-B24C86468B34}" destId="{22C7BA94-698D-4FAD-804B-2DFC75AAD93F}" srcOrd="2" destOrd="0" parTransId="{A664D4E7-1113-430A-BD83-93FE26158A88}" sibTransId="{248756E9-9CCA-4D08-A026-4C7CC2854B8D}"/>
    <dgm:cxn modelId="{CAA4E4A1-EE7F-42E3-A554-9DE06A1818BE}" type="presOf" srcId="{4E647B28-496E-4DBD-A152-6BE29E6A6F6E}" destId="{A2058A49-27D5-4F14-A3E3-9558F77F9584}" srcOrd="0" destOrd="1" presId="urn:microsoft.com/office/officeart/2005/8/layout/chevron2"/>
    <dgm:cxn modelId="{1A164FA7-EC48-454E-BEBF-E87BDC5BD761}" type="presOf" srcId="{7E33DB93-E084-4BCA-A2EC-A26AB72171E0}" destId="{EAEACFAD-3EEC-41B8-B019-78CBB4154437}" srcOrd="0" destOrd="0" presId="urn:microsoft.com/office/officeart/2005/8/layout/chevron2"/>
    <dgm:cxn modelId="{1940AEA8-3CC8-40E6-80C2-118891024CAE}" type="presOf" srcId="{A5813FB7-B93F-4289-9A60-52CD43F93EB2}" destId="{92C593D5-5E60-4FC1-B3F6-F846AEDD43AE}" srcOrd="0" destOrd="0" presId="urn:microsoft.com/office/officeart/2005/8/layout/chevron2"/>
    <dgm:cxn modelId="{11C9EDAD-DCA1-49E0-9EB2-24E245B331A8}" srcId="{7E33DB93-E084-4BCA-A2EC-A26AB72171E0}" destId="{815BAB6A-8260-4A92-B2F0-AD38ECC88FDD}" srcOrd="1" destOrd="0" parTransId="{5A259420-C42C-4426-A720-FF3C17A4CFCB}" sibTransId="{5EDC77F9-4A93-4D92-AC77-595AD3AC7513}"/>
    <dgm:cxn modelId="{C9EC69B7-66D8-4DCD-ABDB-797DBF9A98A7}" type="presOf" srcId="{22C7BA94-698D-4FAD-804B-2DFC75AAD93F}" destId="{88F51817-2F99-434D-9409-2E6F66CE6DF9}" srcOrd="0" destOrd="2" presId="urn:microsoft.com/office/officeart/2005/8/layout/chevron2"/>
    <dgm:cxn modelId="{2125D3CB-B84F-45A3-94DB-E178BC186DCC}" srcId="{171BB5AB-935F-47EC-B601-B24C86468B34}" destId="{128D3EA4-0C2E-42E5-9BE4-46E60BB45322}" srcOrd="1" destOrd="0" parTransId="{B31CE7E2-EFD9-40C1-AD8F-CFE642997937}" sibTransId="{BD558E04-A09E-4432-B94D-D89432A78AF0}"/>
    <dgm:cxn modelId="{14FED1D4-0B6D-4688-912A-04ABB8B7D07A}" srcId="{FF29A783-4D1D-4B14-975B-16A676773954}" destId="{7E33DB93-E084-4BCA-A2EC-A26AB72171E0}" srcOrd="0" destOrd="0" parTransId="{C044C7CB-A1F3-420B-93BA-C5436535496A}" sibTransId="{D1EE5234-E7F6-46D8-975B-7B82D7928D7D}"/>
    <dgm:cxn modelId="{470A45F2-E829-4124-BFBB-595267611DF7}" srcId="{FF29A783-4D1D-4B14-975B-16A676773954}" destId="{A5813FB7-B93F-4289-9A60-52CD43F93EB2}" srcOrd="1" destOrd="0" parTransId="{57B0E394-CC6C-4096-AFCF-E42413C4DC89}" sibTransId="{F51B49BD-34C7-4F88-9E43-2848260546A9}"/>
    <dgm:cxn modelId="{15F36D6F-8781-4F25-A969-7A8E575807CB}" type="presParOf" srcId="{38AB4CA2-EE96-46A1-A070-ECB2E7D73C14}" destId="{02E852FC-7D33-4220-B99C-5D6658E9FDF4}" srcOrd="0" destOrd="0" presId="urn:microsoft.com/office/officeart/2005/8/layout/chevron2"/>
    <dgm:cxn modelId="{E48BCA5C-785D-4C39-A6E6-C02CD2AC28A8}" type="presParOf" srcId="{02E852FC-7D33-4220-B99C-5D6658E9FDF4}" destId="{EAEACFAD-3EEC-41B8-B019-78CBB4154437}" srcOrd="0" destOrd="0" presId="urn:microsoft.com/office/officeart/2005/8/layout/chevron2"/>
    <dgm:cxn modelId="{C7C69828-BA80-4B44-A211-8835765EF396}" type="presParOf" srcId="{02E852FC-7D33-4220-B99C-5D6658E9FDF4}" destId="{3D4714B8-5F6F-42F0-8F57-8CD492C4846B}" srcOrd="1" destOrd="0" presId="urn:microsoft.com/office/officeart/2005/8/layout/chevron2"/>
    <dgm:cxn modelId="{982556CC-7914-4CD3-9978-3DAC3611CC56}" type="presParOf" srcId="{38AB4CA2-EE96-46A1-A070-ECB2E7D73C14}" destId="{C088D4A4-A2C8-44C0-89CE-FD28506ED6F0}" srcOrd="1" destOrd="0" presId="urn:microsoft.com/office/officeart/2005/8/layout/chevron2"/>
    <dgm:cxn modelId="{24F65CDC-BBCC-4A94-B455-E3A2FECD74AF}" type="presParOf" srcId="{38AB4CA2-EE96-46A1-A070-ECB2E7D73C14}" destId="{82C06532-CBF1-4A77-B20B-CD770A096701}" srcOrd="2" destOrd="0" presId="urn:microsoft.com/office/officeart/2005/8/layout/chevron2"/>
    <dgm:cxn modelId="{3DD9A9DB-B49D-40AA-9FD1-6AD3B8D3F1D0}" type="presParOf" srcId="{82C06532-CBF1-4A77-B20B-CD770A096701}" destId="{92C593D5-5E60-4FC1-B3F6-F846AEDD43AE}" srcOrd="0" destOrd="0" presId="urn:microsoft.com/office/officeart/2005/8/layout/chevron2"/>
    <dgm:cxn modelId="{135F197F-D02E-4988-90A9-5ABBC379018F}" type="presParOf" srcId="{82C06532-CBF1-4A77-B20B-CD770A096701}" destId="{A2058A49-27D5-4F14-A3E3-9558F77F9584}" srcOrd="1" destOrd="0" presId="urn:microsoft.com/office/officeart/2005/8/layout/chevron2"/>
    <dgm:cxn modelId="{72B468A2-9199-4926-99B9-D62488EC9AD0}" type="presParOf" srcId="{38AB4CA2-EE96-46A1-A070-ECB2E7D73C14}" destId="{BB7AF901-5F75-4E8C-B752-9DDF6BC5E065}" srcOrd="3" destOrd="0" presId="urn:microsoft.com/office/officeart/2005/8/layout/chevron2"/>
    <dgm:cxn modelId="{DDFD95CA-09F2-4257-8719-42385E51E4BE}" type="presParOf" srcId="{38AB4CA2-EE96-46A1-A070-ECB2E7D73C14}" destId="{A7EE624D-A923-452F-A848-B154045BBA6E}" srcOrd="4" destOrd="0" presId="urn:microsoft.com/office/officeart/2005/8/layout/chevron2"/>
    <dgm:cxn modelId="{7852CECF-9C71-4122-879F-FA148981C462}" type="presParOf" srcId="{A7EE624D-A923-452F-A848-B154045BBA6E}" destId="{B0EA0A7D-3057-47B8-B4BE-A0B35B6E4A4A}" srcOrd="0" destOrd="0" presId="urn:microsoft.com/office/officeart/2005/8/layout/chevron2"/>
    <dgm:cxn modelId="{8FD93B48-9175-42AA-A5F5-702836B1602E}" type="presParOf" srcId="{A7EE624D-A923-452F-A848-B154045BBA6E}" destId="{88F51817-2F99-434D-9409-2E6F66CE6D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29A783-4D1D-4B14-975B-16A676773954}" type="doc">
      <dgm:prSet loTypeId="urn:microsoft.com/office/officeart/2005/8/layout/chevron2" loCatId="list" qsTypeId="urn:microsoft.com/office/officeart/2005/8/quickstyle/simple1" qsCatId="simple" csTypeId="urn:microsoft.com/office/officeart/2005/8/colors/accent0_2" csCatId="mainScheme" phldr="1"/>
      <dgm:spPr/>
      <dgm:t>
        <a:bodyPr/>
        <a:lstStyle/>
        <a:p>
          <a:endParaRPr lang="en-GB"/>
        </a:p>
      </dgm:t>
    </dgm:pt>
    <dgm:pt modelId="{7E33DB93-E084-4BCA-A2EC-A26AB72171E0}">
      <dgm:prSet phldrT="[Text]"/>
      <dgm:spPr/>
      <dgm:t>
        <a:bodyPr/>
        <a:lstStyle/>
        <a:p>
          <a:r>
            <a:rPr lang="en-US" dirty="0"/>
            <a:t>Prep </a:t>
          </a:r>
          <a:endParaRPr lang="en-GB" dirty="0"/>
        </a:p>
      </dgm:t>
    </dgm:pt>
    <dgm:pt modelId="{C044C7CB-A1F3-420B-93BA-C5436535496A}" type="parTrans" cxnId="{14FED1D4-0B6D-4688-912A-04ABB8B7D07A}">
      <dgm:prSet/>
      <dgm:spPr/>
      <dgm:t>
        <a:bodyPr/>
        <a:lstStyle/>
        <a:p>
          <a:endParaRPr lang="en-GB"/>
        </a:p>
      </dgm:t>
    </dgm:pt>
    <dgm:pt modelId="{D1EE5234-E7F6-46D8-975B-7B82D7928D7D}" type="sibTrans" cxnId="{14FED1D4-0B6D-4688-912A-04ABB8B7D07A}">
      <dgm:prSet/>
      <dgm:spPr/>
      <dgm:t>
        <a:bodyPr/>
        <a:lstStyle/>
        <a:p>
          <a:endParaRPr lang="en-GB"/>
        </a:p>
      </dgm:t>
    </dgm:pt>
    <dgm:pt modelId="{6DF1B1C9-6A43-4548-AF50-62F3F5F34341}">
      <dgm:prSet phldrT="[Text]" custT="1"/>
      <dgm:spPr/>
      <dgm:t>
        <a:bodyPr/>
        <a:lstStyle/>
        <a:p>
          <a:r>
            <a:rPr lang="en-US" sz="2800" dirty="0"/>
            <a:t>Apply closure constant</a:t>
          </a:r>
          <a:endParaRPr lang="en-GB" sz="2800" dirty="0"/>
        </a:p>
      </dgm:t>
    </dgm:pt>
    <dgm:pt modelId="{5A3484C1-1D54-4BF2-B365-0948CA5F7E38}" type="parTrans" cxnId="{3DE75561-9E29-46E5-AD11-B38C13AFA490}">
      <dgm:prSet/>
      <dgm:spPr/>
      <dgm:t>
        <a:bodyPr/>
        <a:lstStyle/>
        <a:p>
          <a:endParaRPr lang="en-GB"/>
        </a:p>
      </dgm:t>
    </dgm:pt>
    <dgm:pt modelId="{91E7AF45-C07E-4209-9015-8191699C7501}" type="sibTrans" cxnId="{3DE75561-9E29-46E5-AD11-B38C13AFA490}">
      <dgm:prSet/>
      <dgm:spPr/>
      <dgm:t>
        <a:bodyPr/>
        <a:lstStyle/>
        <a:p>
          <a:endParaRPr lang="en-GB"/>
        </a:p>
      </dgm:t>
    </dgm:pt>
    <dgm:pt modelId="{815BAB6A-8260-4A92-B2F0-AD38ECC88FDD}">
      <dgm:prSet phldrT="[Text]" custT="1"/>
      <dgm:spPr/>
      <dgm:t>
        <a:bodyPr/>
        <a:lstStyle/>
        <a:p>
          <a:r>
            <a:rPr lang="en-US" sz="2800" dirty="0"/>
            <a:t>Visualisation</a:t>
          </a:r>
          <a:endParaRPr lang="en-GB" sz="2800" dirty="0"/>
        </a:p>
      </dgm:t>
    </dgm:pt>
    <dgm:pt modelId="{5A259420-C42C-4426-A720-FF3C17A4CFCB}" type="parTrans" cxnId="{11C9EDAD-DCA1-49E0-9EB2-24E245B331A8}">
      <dgm:prSet/>
      <dgm:spPr/>
      <dgm:t>
        <a:bodyPr/>
        <a:lstStyle/>
        <a:p>
          <a:endParaRPr lang="en-GB"/>
        </a:p>
      </dgm:t>
    </dgm:pt>
    <dgm:pt modelId="{5EDC77F9-4A93-4D92-AC77-595AD3AC7513}" type="sibTrans" cxnId="{11C9EDAD-DCA1-49E0-9EB2-24E245B331A8}">
      <dgm:prSet/>
      <dgm:spPr/>
      <dgm:t>
        <a:bodyPr/>
        <a:lstStyle/>
        <a:p>
          <a:endParaRPr lang="en-GB"/>
        </a:p>
      </dgm:t>
    </dgm:pt>
    <dgm:pt modelId="{A5813FB7-B93F-4289-9A60-52CD43F93EB2}">
      <dgm:prSet phldrT="[Text]"/>
      <dgm:spPr/>
      <dgm:t>
        <a:bodyPr/>
        <a:lstStyle/>
        <a:p>
          <a:r>
            <a:rPr lang="en-US" dirty="0"/>
            <a:t>Modeling </a:t>
          </a:r>
          <a:endParaRPr lang="en-GB" dirty="0"/>
        </a:p>
      </dgm:t>
    </dgm:pt>
    <dgm:pt modelId="{57B0E394-CC6C-4096-AFCF-E42413C4DC89}" type="parTrans" cxnId="{470A45F2-E829-4124-BFBB-595267611DF7}">
      <dgm:prSet/>
      <dgm:spPr/>
      <dgm:t>
        <a:bodyPr/>
        <a:lstStyle/>
        <a:p>
          <a:endParaRPr lang="en-GB"/>
        </a:p>
      </dgm:t>
    </dgm:pt>
    <dgm:pt modelId="{F51B49BD-34C7-4F88-9E43-2848260546A9}" type="sibTrans" cxnId="{470A45F2-E829-4124-BFBB-595267611DF7}">
      <dgm:prSet/>
      <dgm:spPr/>
      <dgm:t>
        <a:bodyPr/>
        <a:lstStyle/>
        <a:p>
          <a:endParaRPr lang="en-GB"/>
        </a:p>
      </dgm:t>
    </dgm:pt>
    <dgm:pt modelId="{5C49B786-2D05-4E11-A80C-A4527741EBC2}">
      <dgm:prSet phldrT="[Text]" custT="1"/>
      <dgm:spPr/>
      <dgm:t>
        <a:bodyPr/>
        <a:lstStyle/>
        <a:p>
          <a:r>
            <a:rPr lang="en-US" sz="2800" dirty="0"/>
            <a:t>Apply log-ratio transformation  </a:t>
          </a:r>
          <a:endParaRPr lang="en-GB" sz="2800" dirty="0"/>
        </a:p>
      </dgm:t>
    </dgm:pt>
    <dgm:pt modelId="{D9A18480-ECF6-46C7-9A59-EF2BC28297AC}" type="parTrans" cxnId="{0F16271A-B263-47E7-ADD1-C5F5A1DF5912}">
      <dgm:prSet/>
      <dgm:spPr/>
      <dgm:t>
        <a:bodyPr/>
        <a:lstStyle/>
        <a:p>
          <a:endParaRPr lang="en-GB"/>
        </a:p>
      </dgm:t>
    </dgm:pt>
    <dgm:pt modelId="{BCAECF29-A6EB-40C9-A9B2-7B3775F5B122}" type="sibTrans" cxnId="{0F16271A-B263-47E7-ADD1-C5F5A1DF5912}">
      <dgm:prSet/>
      <dgm:spPr/>
      <dgm:t>
        <a:bodyPr/>
        <a:lstStyle/>
        <a:p>
          <a:endParaRPr lang="en-GB"/>
        </a:p>
      </dgm:t>
    </dgm:pt>
    <dgm:pt modelId="{171BB5AB-935F-47EC-B601-B24C86468B34}">
      <dgm:prSet phldrT="[Text]"/>
      <dgm:spPr/>
      <dgm:t>
        <a:bodyPr/>
        <a:lstStyle/>
        <a:p>
          <a:r>
            <a:rPr lang="en-US" dirty="0"/>
            <a:t>Substitution </a:t>
          </a:r>
          <a:endParaRPr lang="en-GB" dirty="0"/>
        </a:p>
      </dgm:t>
    </dgm:pt>
    <dgm:pt modelId="{74220622-B010-4E72-82A0-64057B2D9A98}" type="parTrans" cxnId="{4216DB15-8B9C-4E03-935B-E6CF1AC369DE}">
      <dgm:prSet/>
      <dgm:spPr/>
      <dgm:t>
        <a:bodyPr/>
        <a:lstStyle/>
        <a:p>
          <a:endParaRPr lang="en-GB"/>
        </a:p>
      </dgm:t>
    </dgm:pt>
    <dgm:pt modelId="{0AB4B52B-ECC4-41C3-A02C-DBD1CEC63CC0}" type="sibTrans" cxnId="{4216DB15-8B9C-4E03-935B-E6CF1AC369DE}">
      <dgm:prSet/>
      <dgm:spPr/>
      <dgm:t>
        <a:bodyPr/>
        <a:lstStyle/>
        <a:p>
          <a:endParaRPr lang="en-GB"/>
        </a:p>
      </dgm:t>
    </dgm:pt>
    <dgm:pt modelId="{642D4D76-81CE-40EC-9FD4-9E952829C3D9}">
      <dgm:prSet phldrT="[Text]" custT="1"/>
      <dgm:spPr>
        <a:solidFill>
          <a:schemeClr val="accent1">
            <a:lumMod val="20000"/>
            <a:lumOff val="80000"/>
            <a:alpha val="90000"/>
          </a:schemeClr>
        </a:solidFill>
      </dgm:spPr>
      <dgm:t>
        <a:bodyPr/>
        <a:lstStyle/>
        <a:p>
          <a:r>
            <a:rPr lang="en-US" sz="2800" dirty="0"/>
            <a:t>Adjust movement behaviours min-by-min</a:t>
          </a:r>
          <a:endParaRPr lang="en-GB" sz="2800" dirty="0"/>
        </a:p>
      </dgm:t>
    </dgm:pt>
    <dgm:pt modelId="{92E72D19-9584-4C5F-861A-33956CDB5230}" type="parTrans" cxnId="{582CF51B-63F9-49AE-BB8F-2DA240AFAE05}">
      <dgm:prSet/>
      <dgm:spPr/>
      <dgm:t>
        <a:bodyPr/>
        <a:lstStyle/>
        <a:p>
          <a:endParaRPr lang="en-GB"/>
        </a:p>
      </dgm:t>
    </dgm:pt>
    <dgm:pt modelId="{3D6367CB-2FE5-4129-85F9-22AC027E9A93}" type="sibTrans" cxnId="{582CF51B-63F9-49AE-BB8F-2DA240AFAE05}">
      <dgm:prSet/>
      <dgm:spPr/>
      <dgm:t>
        <a:bodyPr/>
        <a:lstStyle/>
        <a:p>
          <a:endParaRPr lang="en-GB"/>
        </a:p>
      </dgm:t>
    </dgm:pt>
    <dgm:pt modelId="{4E647B28-496E-4DBD-A152-6BE29E6A6F6E}">
      <dgm:prSet custT="1"/>
      <dgm:spPr/>
      <dgm:t>
        <a:bodyPr/>
        <a:lstStyle/>
        <a:p>
          <a:r>
            <a:rPr lang="en-US" sz="2800" dirty="0"/>
            <a:t>Model, re-pivot, model ...</a:t>
          </a:r>
          <a:endParaRPr lang="en-GB" sz="2800" dirty="0"/>
        </a:p>
      </dgm:t>
    </dgm:pt>
    <dgm:pt modelId="{8E0E6AD8-F91B-4F2E-B82C-C01332BD04E6}" type="parTrans" cxnId="{9D63E245-C20E-474F-B65E-32692293B1EA}">
      <dgm:prSet/>
      <dgm:spPr/>
      <dgm:t>
        <a:bodyPr/>
        <a:lstStyle/>
        <a:p>
          <a:endParaRPr lang="en-GB"/>
        </a:p>
      </dgm:t>
    </dgm:pt>
    <dgm:pt modelId="{CE83D627-C8E0-48AA-B706-A6FD56AB039D}" type="sibTrans" cxnId="{9D63E245-C20E-474F-B65E-32692293B1EA}">
      <dgm:prSet/>
      <dgm:spPr/>
      <dgm:t>
        <a:bodyPr/>
        <a:lstStyle/>
        <a:p>
          <a:endParaRPr lang="en-GB"/>
        </a:p>
      </dgm:t>
    </dgm:pt>
    <dgm:pt modelId="{128D3EA4-0C2E-42E5-9BE4-46E60BB45322}">
      <dgm:prSet custT="1"/>
      <dgm:spPr>
        <a:solidFill>
          <a:schemeClr val="accent1">
            <a:lumMod val="20000"/>
            <a:lumOff val="80000"/>
            <a:alpha val="90000"/>
          </a:schemeClr>
        </a:solidFill>
      </dgm:spPr>
      <dgm:t>
        <a:bodyPr/>
        <a:lstStyle/>
        <a:p>
          <a:r>
            <a:rPr lang="en-US" sz="2800" dirty="0"/>
            <a:t>Re-transform</a:t>
          </a:r>
          <a:endParaRPr lang="en-GB" sz="2800" dirty="0"/>
        </a:p>
      </dgm:t>
    </dgm:pt>
    <dgm:pt modelId="{B31CE7E2-EFD9-40C1-AD8F-CFE642997937}" type="parTrans" cxnId="{2125D3CB-B84F-45A3-94DB-E178BC186DCC}">
      <dgm:prSet/>
      <dgm:spPr/>
      <dgm:t>
        <a:bodyPr/>
        <a:lstStyle/>
        <a:p>
          <a:endParaRPr lang="en-GB"/>
        </a:p>
      </dgm:t>
    </dgm:pt>
    <dgm:pt modelId="{BD558E04-A09E-4432-B94D-D89432A78AF0}" type="sibTrans" cxnId="{2125D3CB-B84F-45A3-94DB-E178BC186DCC}">
      <dgm:prSet/>
      <dgm:spPr/>
      <dgm:t>
        <a:bodyPr/>
        <a:lstStyle/>
        <a:p>
          <a:endParaRPr lang="en-GB"/>
        </a:p>
      </dgm:t>
    </dgm:pt>
    <dgm:pt modelId="{22C7BA94-698D-4FAD-804B-2DFC75AAD93F}">
      <dgm:prSet custT="1"/>
      <dgm:spPr>
        <a:solidFill>
          <a:schemeClr val="accent1">
            <a:lumMod val="20000"/>
            <a:lumOff val="80000"/>
            <a:alpha val="90000"/>
          </a:schemeClr>
        </a:solidFill>
      </dgm:spPr>
      <dgm:t>
        <a:bodyPr/>
        <a:lstStyle/>
        <a:p>
          <a:r>
            <a:rPr lang="en-US" sz="2800" dirty="0"/>
            <a:t>Predict</a:t>
          </a:r>
          <a:endParaRPr lang="en-GB" sz="2800" dirty="0"/>
        </a:p>
      </dgm:t>
    </dgm:pt>
    <dgm:pt modelId="{A664D4E7-1113-430A-BD83-93FE26158A88}" type="parTrans" cxnId="{2D87C489-C84F-40D7-BE8F-5F4CECFF8633}">
      <dgm:prSet/>
      <dgm:spPr/>
      <dgm:t>
        <a:bodyPr/>
        <a:lstStyle/>
        <a:p>
          <a:endParaRPr lang="en-GB"/>
        </a:p>
      </dgm:t>
    </dgm:pt>
    <dgm:pt modelId="{248756E9-9CCA-4D08-A026-4C7CC2854B8D}" type="sibTrans" cxnId="{2D87C489-C84F-40D7-BE8F-5F4CECFF8633}">
      <dgm:prSet/>
      <dgm:spPr/>
      <dgm:t>
        <a:bodyPr/>
        <a:lstStyle/>
        <a:p>
          <a:endParaRPr lang="en-GB"/>
        </a:p>
      </dgm:t>
    </dgm:pt>
    <dgm:pt modelId="{38AB4CA2-EE96-46A1-A070-ECB2E7D73C14}" type="pres">
      <dgm:prSet presAssocID="{FF29A783-4D1D-4B14-975B-16A676773954}" presName="linearFlow" presStyleCnt="0">
        <dgm:presLayoutVars>
          <dgm:dir/>
          <dgm:animLvl val="lvl"/>
          <dgm:resizeHandles val="exact"/>
        </dgm:presLayoutVars>
      </dgm:prSet>
      <dgm:spPr/>
    </dgm:pt>
    <dgm:pt modelId="{02E852FC-7D33-4220-B99C-5D6658E9FDF4}" type="pres">
      <dgm:prSet presAssocID="{7E33DB93-E084-4BCA-A2EC-A26AB72171E0}" presName="composite" presStyleCnt="0"/>
      <dgm:spPr/>
    </dgm:pt>
    <dgm:pt modelId="{EAEACFAD-3EEC-41B8-B019-78CBB4154437}" type="pres">
      <dgm:prSet presAssocID="{7E33DB93-E084-4BCA-A2EC-A26AB72171E0}" presName="parentText" presStyleLbl="alignNode1" presStyleIdx="0" presStyleCnt="3">
        <dgm:presLayoutVars>
          <dgm:chMax val="1"/>
          <dgm:bulletEnabled val="1"/>
        </dgm:presLayoutVars>
      </dgm:prSet>
      <dgm:spPr/>
    </dgm:pt>
    <dgm:pt modelId="{3D4714B8-5F6F-42F0-8F57-8CD492C4846B}" type="pres">
      <dgm:prSet presAssocID="{7E33DB93-E084-4BCA-A2EC-A26AB72171E0}" presName="descendantText" presStyleLbl="alignAcc1" presStyleIdx="0" presStyleCnt="3">
        <dgm:presLayoutVars>
          <dgm:bulletEnabled val="1"/>
        </dgm:presLayoutVars>
      </dgm:prSet>
      <dgm:spPr/>
    </dgm:pt>
    <dgm:pt modelId="{C088D4A4-A2C8-44C0-89CE-FD28506ED6F0}" type="pres">
      <dgm:prSet presAssocID="{D1EE5234-E7F6-46D8-975B-7B82D7928D7D}" presName="sp" presStyleCnt="0"/>
      <dgm:spPr/>
    </dgm:pt>
    <dgm:pt modelId="{82C06532-CBF1-4A77-B20B-CD770A096701}" type="pres">
      <dgm:prSet presAssocID="{A5813FB7-B93F-4289-9A60-52CD43F93EB2}" presName="composite" presStyleCnt="0"/>
      <dgm:spPr/>
    </dgm:pt>
    <dgm:pt modelId="{92C593D5-5E60-4FC1-B3F6-F846AEDD43AE}" type="pres">
      <dgm:prSet presAssocID="{A5813FB7-B93F-4289-9A60-52CD43F93EB2}" presName="parentText" presStyleLbl="alignNode1" presStyleIdx="1" presStyleCnt="3">
        <dgm:presLayoutVars>
          <dgm:chMax val="1"/>
          <dgm:bulletEnabled val="1"/>
        </dgm:presLayoutVars>
      </dgm:prSet>
      <dgm:spPr/>
    </dgm:pt>
    <dgm:pt modelId="{A2058A49-27D5-4F14-A3E3-9558F77F9584}" type="pres">
      <dgm:prSet presAssocID="{A5813FB7-B93F-4289-9A60-52CD43F93EB2}" presName="descendantText" presStyleLbl="alignAcc1" presStyleIdx="1" presStyleCnt="3">
        <dgm:presLayoutVars>
          <dgm:bulletEnabled val="1"/>
        </dgm:presLayoutVars>
      </dgm:prSet>
      <dgm:spPr/>
    </dgm:pt>
    <dgm:pt modelId="{BB7AF901-5F75-4E8C-B752-9DDF6BC5E065}" type="pres">
      <dgm:prSet presAssocID="{F51B49BD-34C7-4F88-9E43-2848260546A9}" presName="sp" presStyleCnt="0"/>
      <dgm:spPr/>
    </dgm:pt>
    <dgm:pt modelId="{A7EE624D-A923-452F-A848-B154045BBA6E}" type="pres">
      <dgm:prSet presAssocID="{171BB5AB-935F-47EC-B601-B24C86468B34}" presName="composite" presStyleCnt="0"/>
      <dgm:spPr/>
    </dgm:pt>
    <dgm:pt modelId="{B0EA0A7D-3057-47B8-B4BE-A0B35B6E4A4A}" type="pres">
      <dgm:prSet presAssocID="{171BB5AB-935F-47EC-B601-B24C86468B34}" presName="parentText" presStyleLbl="alignNode1" presStyleIdx="2" presStyleCnt="3">
        <dgm:presLayoutVars>
          <dgm:chMax val="1"/>
          <dgm:bulletEnabled val="1"/>
        </dgm:presLayoutVars>
      </dgm:prSet>
      <dgm:spPr/>
    </dgm:pt>
    <dgm:pt modelId="{88F51817-2F99-434D-9409-2E6F66CE6DF9}" type="pres">
      <dgm:prSet presAssocID="{171BB5AB-935F-47EC-B601-B24C86468B34}" presName="descendantText" presStyleLbl="alignAcc1" presStyleIdx="2" presStyleCnt="3">
        <dgm:presLayoutVars>
          <dgm:bulletEnabled val="1"/>
        </dgm:presLayoutVars>
      </dgm:prSet>
      <dgm:spPr/>
    </dgm:pt>
  </dgm:ptLst>
  <dgm:cxnLst>
    <dgm:cxn modelId="{A858FC05-119F-4214-99E8-B35EA2C47B23}" type="presOf" srcId="{FF29A783-4D1D-4B14-975B-16A676773954}" destId="{38AB4CA2-EE96-46A1-A070-ECB2E7D73C14}" srcOrd="0" destOrd="0" presId="urn:microsoft.com/office/officeart/2005/8/layout/chevron2"/>
    <dgm:cxn modelId="{33E70109-845A-4834-94A9-F94E2F3EB96A}" type="presOf" srcId="{6DF1B1C9-6A43-4548-AF50-62F3F5F34341}" destId="{3D4714B8-5F6F-42F0-8F57-8CD492C4846B}" srcOrd="0" destOrd="0" presId="urn:microsoft.com/office/officeart/2005/8/layout/chevron2"/>
    <dgm:cxn modelId="{B3607011-3A1C-46F4-9137-3A39AF6D2818}" type="presOf" srcId="{128D3EA4-0C2E-42E5-9BE4-46E60BB45322}" destId="{88F51817-2F99-434D-9409-2E6F66CE6DF9}" srcOrd="0" destOrd="1" presId="urn:microsoft.com/office/officeart/2005/8/layout/chevron2"/>
    <dgm:cxn modelId="{4216DB15-8B9C-4E03-935B-E6CF1AC369DE}" srcId="{FF29A783-4D1D-4B14-975B-16A676773954}" destId="{171BB5AB-935F-47EC-B601-B24C86468B34}" srcOrd="2" destOrd="0" parTransId="{74220622-B010-4E72-82A0-64057B2D9A98}" sibTransId="{0AB4B52B-ECC4-41C3-A02C-DBD1CEC63CC0}"/>
    <dgm:cxn modelId="{0F16271A-B263-47E7-ADD1-C5F5A1DF5912}" srcId="{A5813FB7-B93F-4289-9A60-52CD43F93EB2}" destId="{5C49B786-2D05-4E11-A80C-A4527741EBC2}" srcOrd="0" destOrd="0" parTransId="{D9A18480-ECF6-46C7-9A59-EF2BC28297AC}" sibTransId="{BCAECF29-A6EB-40C9-A9B2-7B3775F5B122}"/>
    <dgm:cxn modelId="{582CF51B-63F9-49AE-BB8F-2DA240AFAE05}" srcId="{171BB5AB-935F-47EC-B601-B24C86468B34}" destId="{642D4D76-81CE-40EC-9FD4-9E952829C3D9}" srcOrd="0" destOrd="0" parTransId="{92E72D19-9584-4C5F-861A-33956CDB5230}" sibTransId="{3D6367CB-2FE5-4129-85F9-22AC027E9A93}"/>
    <dgm:cxn modelId="{3B106A40-2FB0-49B3-A5B4-AD7AA89404D2}" type="presOf" srcId="{642D4D76-81CE-40EC-9FD4-9E952829C3D9}" destId="{88F51817-2F99-434D-9409-2E6F66CE6DF9}" srcOrd="0" destOrd="0" presId="urn:microsoft.com/office/officeart/2005/8/layout/chevron2"/>
    <dgm:cxn modelId="{F0D54D60-B3AF-4FAD-A5EA-12F5D452CC69}" type="presOf" srcId="{5C49B786-2D05-4E11-A80C-A4527741EBC2}" destId="{A2058A49-27D5-4F14-A3E3-9558F77F9584}" srcOrd="0" destOrd="0" presId="urn:microsoft.com/office/officeart/2005/8/layout/chevron2"/>
    <dgm:cxn modelId="{3DE75561-9E29-46E5-AD11-B38C13AFA490}" srcId="{7E33DB93-E084-4BCA-A2EC-A26AB72171E0}" destId="{6DF1B1C9-6A43-4548-AF50-62F3F5F34341}" srcOrd="0" destOrd="0" parTransId="{5A3484C1-1D54-4BF2-B365-0948CA5F7E38}" sibTransId="{91E7AF45-C07E-4209-9015-8191699C7501}"/>
    <dgm:cxn modelId="{AFB08E42-8F38-41A4-A45C-F54D5E229653}" type="presOf" srcId="{815BAB6A-8260-4A92-B2F0-AD38ECC88FDD}" destId="{3D4714B8-5F6F-42F0-8F57-8CD492C4846B}" srcOrd="0" destOrd="1" presId="urn:microsoft.com/office/officeart/2005/8/layout/chevron2"/>
    <dgm:cxn modelId="{83FC5E44-1223-4FAB-B2DC-1995E2EB2147}" type="presOf" srcId="{171BB5AB-935F-47EC-B601-B24C86468B34}" destId="{B0EA0A7D-3057-47B8-B4BE-A0B35B6E4A4A}" srcOrd="0" destOrd="0" presId="urn:microsoft.com/office/officeart/2005/8/layout/chevron2"/>
    <dgm:cxn modelId="{9D63E245-C20E-474F-B65E-32692293B1EA}" srcId="{A5813FB7-B93F-4289-9A60-52CD43F93EB2}" destId="{4E647B28-496E-4DBD-A152-6BE29E6A6F6E}" srcOrd="1" destOrd="0" parTransId="{8E0E6AD8-F91B-4F2E-B82C-C01332BD04E6}" sibTransId="{CE83D627-C8E0-48AA-B706-A6FD56AB039D}"/>
    <dgm:cxn modelId="{2D87C489-C84F-40D7-BE8F-5F4CECFF8633}" srcId="{171BB5AB-935F-47EC-B601-B24C86468B34}" destId="{22C7BA94-698D-4FAD-804B-2DFC75AAD93F}" srcOrd="2" destOrd="0" parTransId="{A664D4E7-1113-430A-BD83-93FE26158A88}" sibTransId="{248756E9-9CCA-4D08-A026-4C7CC2854B8D}"/>
    <dgm:cxn modelId="{CAA4E4A1-EE7F-42E3-A554-9DE06A1818BE}" type="presOf" srcId="{4E647B28-496E-4DBD-A152-6BE29E6A6F6E}" destId="{A2058A49-27D5-4F14-A3E3-9558F77F9584}" srcOrd="0" destOrd="1" presId="urn:microsoft.com/office/officeart/2005/8/layout/chevron2"/>
    <dgm:cxn modelId="{1A164FA7-EC48-454E-BEBF-E87BDC5BD761}" type="presOf" srcId="{7E33DB93-E084-4BCA-A2EC-A26AB72171E0}" destId="{EAEACFAD-3EEC-41B8-B019-78CBB4154437}" srcOrd="0" destOrd="0" presId="urn:microsoft.com/office/officeart/2005/8/layout/chevron2"/>
    <dgm:cxn modelId="{1940AEA8-3CC8-40E6-80C2-118891024CAE}" type="presOf" srcId="{A5813FB7-B93F-4289-9A60-52CD43F93EB2}" destId="{92C593D5-5E60-4FC1-B3F6-F846AEDD43AE}" srcOrd="0" destOrd="0" presId="urn:microsoft.com/office/officeart/2005/8/layout/chevron2"/>
    <dgm:cxn modelId="{11C9EDAD-DCA1-49E0-9EB2-24E245B331A8}" srcId="{7E33DB93-E084-4BCA-A2EC-A26AB72171E0}" destId="{815BAB6A-8260-4A92-B2F0-AD38ECC88FDD}" srcOrd="1" destOrd="0" parTransId="{5A259420-C42C-4426-A720-FF3C17A4CFCB}" sibTransId="{5EDC77F9-4A93-4D92-AC77-595AD3AC7513}"/>
    <dgm:cxn modelId="{C9EC69B7-66D8-4DCD-ABDB-797DBF9A98A7}" type="presOf" srcId="{22C7BA94-698D-4FAD-804B-2DFC75AAD93F}" destId="{88F51817-2F99-434D-9409-2E6F66CE6DF9}" srcOrd="0" destOrd="2" presId="urn:microsoft.com/office/officeart/2005/8/layout/chevron2"/>
    <dgm:cxn modelId="{2125D3CB-B84F-45A3-94DB-E178BC186DCC}" srcId="{171BB5AB-935F-47EC-B601-B24C86468B34}" destId="{128D3EA4-0C2E-42E5-9BE4-46E60BB45322}" srcOrd="1" destOrd="0" parTransId="{B31CE7E2-EFD9-40C1-AD8F-CFE642997937}" sibTransId="{BD558E04-A09E-4432-B94D-D89432A78AF0}"/>
    <dgm:cxn modelId="{14FED1D4-0B6D-4688-912A-04ABB8B7D07A}" srcId="{FF29A783-4D1D-4B14-975B-16A676773954}" destId="{7E33DB93-E084-4BCA-A2EC-A26AB72171E0}" srcOrd="0" destOrd="0" parTransId="{C044C7CB-A1F3-420B-93BA-C5436535496A}" sibTransId="{D1EE5234-E7F6-46D8-975B-7B82D7928D7D}"/>
    <dgm:cxn modelId="{470A45F2-E829-4124-BFBB-595267611DF7}" srcId="{FF29A783-4D1D-4B14-975B-16A676773954}" destId="{A5813FB7-B93F-4289-9A60-52CD43F93EB2}" srcOrd="1" destOrd="0" parTransId="{57B0E394-CC6C-4096-AFCF-E42413C4DC89}" sibTransId="{F51B49BD-34C7-4F88-9E43-2848260546A9}"/>
    <dgm:cxn modelId="{15F36D6F-8781-4F25-A969-7A8E575807CB}" type="presParOf" srcId="{38AB4CA2-EE96-46A1-A070-ECB2E7D73C14}" destId="{02E852FC-7D33-4220-B99C-5D6658E9FDF4}" srcOrd="0" destOrd="0" presId="urn:microsoft.com/office/officeart/2005/8/layout/chevron2"/>
    <dgm:cxn modelId="{E48BCA5C-785D-4C39-A6E6-C02CD2AC28A8}" type="presParOf" srcId="{02E852FC-7D33-4220-B99C-5D6658E9FDF4}" destId="{EAEACFAD-3EEC-41B8-B019-78CBB4154437}" srcOrd="0" destOrd="0" presId="urn:microsoft.com/office/officeart/2005/8/layout/chevron2"/>
    <dgm:cxn modelId="{C7C69828-BA80-4B44-A211-8835765EF396}" type="presParOf" srcId="{02E852FC-7D33-4220-B99C-5D6658E9FDF4}" destId="{3D4714B8-5F6F-42F0-8F57-8CD492C4846B}" srcOrd="1" destOrd="0" presId="urn:microsoft.com/office/officeart/2005/8/layout/chevron2"/>
    <dgm:cxn modelId="{982556CC-7914-4CD3-9978-3DAC3611CC56}" type="presParOf" srcId="{38AB4CA2-EE96-46A1-A070-ECB2E7D73C14}" destId="{C088D4A4-A2C8-44C0-89CE-FD28506ED6F0}" srcOrd="1" destOrd="0" presId="urn:microsoft.com/office/officeart/2005/8/layout/chevron2"/>
    <dgm:cxn modelId="{24F65CDC-BBCC-4A94-B455-E3A2FECD74AF}" type="presParOf" srcId="{38AB4CA2-EE96-46A1-A070-ECB2E7D73C14}" destId="{82C06532-CBF1-4A77-B20B-CD770A096701}" srcOrd="2" destOrd="0" presId="urn:microsoft.com/office/officeart/2005/8/layout/chevron2"/>
    <dgm:cxn modelId="{3DD9A9DB-B49D-40AA-9FD1-6AD3B8D3F1D0}" type="presParOf" srcId="{82C06532-CBF1-4A77-B20B-CD770A096701}" destId="{92C593D5-5E60-4FC1-B3F6-F846AEDD43AE}" srcOrd="0" destOrd="0" presId="urn:microsoft.com/office/officeart/2005/8/layout/chevron2"/>
    <dgm:cxn modelId="{135F197F-D02E-4988-90A9-5ABBC379018F}" type="presParOf" srcId="{82C06532-CBF1-4A77-B20B-CD770A096701}" destId="{A2058A49-27D5-4F14-A3E3-9558F77F9584}" srcOrd="1" destOrd="0" presId="urn:microsoft.com/office/officeart/2005/8/layout/chevron2"/>
    <dgm:cxn modelId="{72B468A2-9199-4926-99B9-D62488EC9AD0}" type="presParOf" srcId="{38AB4CA2-EE96-46A1-A070-ECB2E7D73C14}" destId="{BB7AF901-5F75-4E8C-B752-9DDF6BC5E065}" srcOrd="3" destOrd="0" presId="urn:microsoft.com/office/officeart/2005/8/layout/chevron2"/>
    <dgm:cxn modelId="{DDFD95CA-09F2-4257-8719-42385E51E4BE}" type="presParOf" srcId="{38AB4CA2-EE96-46A1-A070-ECB2E7D73C14}" destId="{A7EE624D-A923-452F-A848-B154045BBA6E}" srcOrd="4" destOrd="0" presId="urn:microsoft.com/office/officeart/2005/8/layout/chevron2"/>
    <dgm:cxn modelId="{7852CECF-9C71-4122-879F-FA148981C462}" type="presParOf" srcId="{A7EE624D-A923-452F-A848-B154045BBA6E}" destId="{B0EA0A7D-3057-47B8-B4BE-A0B35B6E4A4A}" srcOrd="0" destOrd="0" presId="urn:microsoft.com/office/officeart/2005/8/layout/chevron2"/>
    <dgm:cxn modelId="{8FD93B48-9175-42AA-A5F5-702836B1602E}" type="presParOf" srcId="{A7EE624D-A923-452F-A848-B154045BBA6E}" destId="{88F51817-2F99-434D-9409-2E6F66CE6D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ACFAD-3EEC-41B8-B019-78CBB4154437}">
      <dsp:nvSpPr>
        <dsp:cNvPr id="0" name=""/>
        <dsp:cNvSpPr/>
      </dsp:nvSpPr>
      <dsp:spPr>
        <a:xfrm rot="5400000">
          <a:off x="-304265" y="307816"/>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Prep </a:t>
          </a:r>
          <a:endParaRPr lang="en-GB" sz="2000" kern="1200" dirty="0"/>
        </a:p>
      </dsp:txBody>
      <dsp:txXfrm rot="-5400000">
        <a:off x="2" y="713504"/>
        <a:ext cx="1419907" cy="608532"/>
      </dsp:txXfrm>
    </dsp:sp>
    <dsp:sp modelId="{3D4714B8-5F6F-42F0-8F57-8CD492C4846B}">
      <dsp:nvSpPr>
        <dsp:cNvPr id="0" name=""/>
        <dsp:cNvSpPr/>
      </dsp:nvSpPr>
      <dsp:spPr>
        <a:xfrm rot="5400000">
          <a:off x="4834472" y="-3411014"/>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closure constant</a:t>
          </a:r>
          <a:endParaRPr lang="en-GB" sz="2800" kern="1200" dirty="0"/>
        </a:p>
        <a:p>
          <a:pPr marL="285750" lvl="1" indent="-285750" algn="l" defTabSz="1244600">
            <a:lnSpc>
              <a:spcPct val="90000"/>
            </a:lnSpc>
            <a:spcBef>
              <a:spcPct val="0"/>
            </a:spcBef>
            <a:spcAft>
              <a:spcPct val="15000"/>
            </a:spcAft>
            <a:buChar char="•"/>
          </a:pPr>
          <a:r>
            <a:rPr lang="en-US" sz="2800" kern="1200" dirty="0"/>
            <a:t>Visualisation</a:t>
          </a:r>
          <a:endParaRPr lang="en-GB" sz="2800" kern="1200" dirty="0"/>
        </a:p>
      </dsp:txBody>
      <dsp:txXfrm rot="-5400000">
        <a:off x="1419907" y="67914"/>
        <a:ext cx="8083253" cy="1189759"/>
      </dsp:txXfrm>
    </dsp:sp>
    <dsp:sp modelId="{92C593D5-5E60-4FC1-B3F6-F846AEDD43AE}">
      <dsp:nvSpPr>
        <dsp:cNvPr id="0" name=""/>
        <dsp:cNvSpPr/>
      </dsp:nvSpPr>
      <dsp:spPr>
        <a:xfrm rot="5400000">
          <a:off x="-304265" y="2146024"/>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Modeling </a:t>
          </a:r>
          <a:endParaRPr lang="en-GB" sz="2000" kern="1200" dirty="0"/>
        </a:p>
      </dsp:txBody>
      <dsp:txXfrm rot="-5400000">
        <a:off x="2" y="2551712"/>
        <a:ext cx="1419907" cy="608532"/>
      </dsp:txXfrm>
    </dsp:sp>
    <dsp:sp modelId="{A2058A49-27D5-4F14-A3E3-9558F77F9584}">
      <dsp:nvSpPr>
        <dsp:cNvPr id="0" name=""/>
        <dsp:cNvSpPr/>
      </dsp:nvSpPr>
      <dsp:spPr>
        <a:xfrm rot="5400000">
          <a:off x="4834472" y="-1572807"/>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log-ratio transformation  </a:t>
          </a:r>
          <a:endParaRPr lang="en-GB" sz="2800" kern="1200" dirty="0"/>
        </a:p>
        <a:p>
          <a:pPr marL="285750" lvl="1" indent="-285750" algn="l" defTabSz="1244600">
            <a:lnSpc>
              <a:spcPct val="90000"/>
            </a:lnSpc>
            <a:spcBef>
              <a:spcPct val="0"/>
            </a:spcBef>
            <a:spcAft>
              <a:spcPct val="15000"/>
            </a:spcAft>
            <a:buChar char="•"/>
          </a:pPr>
          <a:r>
            <a:rPr lang="en-US" sz="2800" kern="1200" dirty="0"/>
            <a:t>Model, re-pivot, model ...</a:t>
          </a:r>
          <a:endParaRPr lang="en-GB" sz="2800" kern="1200" dirty="0"/>
        </a:p>
      </dsp:txBody>
      <dsp:txXfrm rot="-5400000">
        <a:off x="1419907" y="1906121"/>
        <a:ext cx="8083253" cy="1189759"/>
      </dsp:txXfrm>
    </dsp:sp>
    <dsp:sp modelId="{B0EA0A7D-3057-47B8-B4BE-A0B35B6E4A4A}">
      <dsp:nvSpPr>
        <dsp:cNvPr id="0" name=""/>
        <dsp:cNvSpPr/>
      </dsp:nvSpPr>
      <dsp:spPr>
        <a:xfrm rot="5400000">
          <a:off x="-304265" y="3984231"/>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Substitution </a:t>
          </a:r>
          <a:endParaRPr lang="en-GB" sz="2000" kern="1200" dirty="0"/>
        </a:p>
      </dsp:txBody>
      <dsp:txXfrm rot="-5400000">
        <a:off x="2" y="4389919"/>
        <a:ext cx="1419907" cy="608532"/>
      </dsp:txXfrm>
    </dsp:sp>
    <dsp:sp modelId="{88F51817-2F99-434D-9409-2E6F66CE6DF9}">
      <dsp:nvSpPr>
        <dsp:cNvPr id="0" name=""/>
        <dsp:cNvSpPr/>
      </dsp:nvSpPr>
      <dsp:spPr>
        <a:xfrm rot="5400000">
          <a:off x="4834472" y="265400"/>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Adjust movement behaviours min-by-min</a:t>
          </a:r>
          <a:endParaRPr lang="en-GB" sz="2800" kern="1200" dirty="0"/>
        </a:p>
        <a:p>
          <a:pPr marL="285750" lvl="1" indent="-285750" algn="l" defTabSz="1244600">
            <a:lnSpc>
              <a:spcPct val="90000"/>
            </a:lnSpc>
            <a:spcBef>
              <a:spcPct val="0"/>
            </a:spcBef>
            <a:spcAft>
              <a:spcPct val="15000"/>
            </a:spcAft>
            <a:buChar char="•"/>
          </a:pPr>
          <a:r>
            <a:rPr lang="en-US" sz="2800" kern="1200" dirty="0"/>
            <a:t>Re-transform</a:t>
          </a:r>
          <a:endParaRPr lang="en-GB" sz="2800" kern="1200" dirty="0"/>
        </a:p>
        <a:p>
          <a:pPr marL="285750" lvl="1" indent="-285750" algn="l" defTabSz="1244600">
            <a:lnSpc>
              <a:spcPct val="90000"/>
            </a:lnSpc>
            <a:spcBef>
              <a:spcPct val="0"/>
            </a:spcBef>
            <a:spcAft>
              <a:spcPct val="15000"/>
            </a:spcAft>
            <a:buChar char="•"/>
          </a:pPr>
          <a:r>
            <a:rPr lang="en-US" sz="2800" kern="1200" dirty="0"/>
            <a:t>Predict</a:t>
          </a:r>
          <a:endParaRPr lang="en-GB" sz="2800" kern="1200" dirty="0"/>
        </a:p>
      </dsp:txBody>
      <dsp:txXfrm rot="-5400000">
        <a:off x="1419907" y="3744329"/>
        <a:ext cx="8083253" cy="1189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ACFAD-3EEC-41B8-B019-78CBB4154437}">
      <dsp:nvSpPr>
        <dsp:cNvPr id="0" name=""/>
        <dsp:cNvSpPr/>
      </dsp:nvSpPr>
      <dsp:spPr>
        <a:xfrm rot="5400000">
          <a:off x="-304265" y="307816"/>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Prep </a:t>
          </a:r>
          <a:endParaRPr lang="en-GB" sz="2000" kern="1200" dirty="0"/>
        </a:p>
      </dsp:txBody>
      <dsp:txXfrm rot="-5400000">
        <a:off x="2" y="713504"/>
        <a:ext cx="1419907" cy="608532"/>
      </dsp:txXfrm>
    </dsp:sp>
    <dsp:sp modelId="{3D4714B8-5F6F-42F0-8F57-8CD492C4846B}">
      <dsp:nvSpPr>
        <dsp:cNvPr id="0" name=""/>
        <dsp:cNvSpPr/>
      </dsp:nvSpPr>
      <dsp:spPr>
        <a:xfrm rot="5400000">
          <a:off x="4834472" y="-3411014"/>
          <a:ext cx="1318485" cy="8147616"/>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closure constant</a:t>
          </a:r>
          <a:endParaRPr lang="en-GB" sz="2800" kern="1200" dirty="0"/>
        </a:p>
        <a:p>
          <a:pPr marL="285750" lvl="1" indent="-285750" algn="l" defTabSz="1244600">
            <a:lnSpc>
              <a:spcPct val="90000"/>
            </a:lnSpc>
            <a:spcBef>
              <a:spcPct val="0"/>
            </a:spcBef>
            <a:spcAft>
              <a:spcPct val="15000"/>
            </a:spcAft>
            <a:buChar char="•"/>
          </a:pPr>
          <a:r>
            <a:rPr lang="en-US" sz="2800" kern="1200" dirty="0"/>
            <a:t>Visualisation</a:t>
          </a:r>
          <a:endParaRPr lang="en-GB" sz="2800" kern="1200" dirty="0"/>
        </a:p>
      </dsp:txBody>
      <dsp:txXfrm rot="-5400000">
        <a:off x="1419907" y="67914"/>
        <a:ext cx="8083253" cy="1189759"/>
      </dsp:txXfrm>
    </dsp:sp>
    <dsp:sp modelId="{92C593D5-5E60-4FC1-B3F6-F846AEDD43AE}">
      <dsp:nvSpPr>
        <dsp:cNvPr id="0" name=""/>
        <dsp:cNvSpPr/>
      </dsp:nvSpPr>
      <dsp:spPr>
        <a:xfrm rot="5400000">
          <a:off x="-304265" y="2146024"/>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Modeling </a:t>
          </a:r>
          <a:endParaRPr lang="en-GB" sz="2000" kern="1200" dirty="0"/>
        </a:p>
      </dsp:txBody>
      <dsp:txXfrm rot="-5400000">
        <a:off x="2" y="2551712"/>
        <a:ext cx="1419907" cy="608532"/>
      </dsp:txXfrm>
    </dsp:sp>
    <dsp:sp modelId="{A2058A49-27D5-4F14-A3E3-9558F77F9584}">
      <dsp:nvSpPr>
        <dsp:cNvPr id="0" name=""/>
        <dsp:cNvSpPr/>
      </dsp:nvSpPr>
      <dsp:spPr>
        <a:xfrm rot="5400000">
          <a:off x="4834472" y="-1572807"/>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log-ratio transformation  </a:t>
          </a:r>
          <a:endParaRPr lang="en-GB" sz="2800" kern="1200" dirty="0"/>
        </a:p>
        <a:p>
          <a:pPr marL="285750" lvl="1" indent="-285750" algn="l" defTabSz="1244600">
            <a:lnSpc>
              <a:spcPct val="90000"/>
            </a:lnSpc>
            <a:spcBef>
              <a:spcPct val="0"/>
            </a:spcBef>
            <a:spcAft>
              <a:spcPct val="15000"/>
            </a:spcAft>
            <a:buChar char="•"/>
          </a:pPr>
          <a:r>
            <a:rPr lang="en-US" sz="2800" kern="1200" dirty="0"/>
            <a:t>Model, re-pivot, model ...</a:t>
          </a:r>
          <a:endParaRPr lang="en-GB" sz="2800" kern="1200" dirty="0"/>
        </a:p>
      </dsp:txBody>
      <dsp:txXfrm rot="-5400000">
        <a:off x="1419907" y="1906121"/>
        <a:ext cx="8083253" cy="1189759"/>
      </dsp:txXfrm>
    </dsp:sp>
    <dsp:sp modelId="{B0EA0A7D-3057-47B8-B4BE-A0B35B6E4A4A}">
      <dsp:nvSpPr>
        <dsp:cNvPr id="0" name=""/>
        <dsp:cNvSpPr/>
      </dsp:nvSpPr>
      <dsp:spPr>
        <a:xfrm rot="5400000">
          <a:off x="-304265" y="3984231"/>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Substitution </a:t>
          </a:r>
          <a:endParaRPr lang="en-GB" sz="2000" kern="1200" dirty="0"/>
        </a:p>
      </dsp:txBody>
      <dsp:txXfrm rot="-5400000">
        <a:off x="2" y="4389919"/>
        <a:ext cx="1419907" cy="608532"/>
      </dsp:txXfrm>
    </dsp:sp>
    <dsp:sp modelId="{88F51817-2F99-434D-9409-2E6F66CE6DF9}">
      <dsp:nvSpPr>
        <dsp:cNvPr id="0" name=""/>
        <dsp:cNvSpPr/>
      </dsp:nvSpPr>
      <dsp:spPr>
        <a:xfrm rot="5400000">
          <a:off x="4834472" y="265400"/>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Adjust movement behaviours min-by-min</a:t>
          </a:r>
          <a:endParaRPr lang="en-GB" sz="2800" kern="1200" dirty="0"/>
        </a:p>
        <a:p>
          <a:pPr marL="285750" lvl="1" indent="-285750" algn="l" defTabSz="1244600">
            <a:lnSpc>
              <a:spcPct val="90000"/>
            </a:lnSpc>
            <a:spcBef>
              <a:spcPct val="0"/>
            </a:spcBef>
            <a:spcAft>
              <a:spcPct val="15000"/>
            </a:spcAft>
            <a:buChar char="•"/>
          </a:pPr>
          <a:r>
            <a:rPr lang="en-US" sz="2800" kern="1200" dirty="0"/>
            <a:t>Re-transform</a:t>
          </a:r>
          <a:endParaRPr lang="en-GB" sz="2800" kern="1200" dirty="0"/>
        </a:p>
        <a:p>
          <a:pPr marL="285750" lvl="1" indent="-285750" algn="l" defTabSz="1244600">
            <a:lnSpc>
              <a:spcPct val="90000"/>
            </a:lnSpc>
            <a:spcBef>
              <a:spcPct val="0"/>
            </a:spcBef>
            <a:spcAft>
              <a:spcPct val="15000"/>
            </a:spcAft>
            <a:buChar char="•"/>
          </a:pPr>
          <a:r>
            <a:rPr lang="en-US" sz="2800" kern="1200" dirty="0"/>
            <a:t>Predict</a:t>
          </a:r>
          <a:endParaRPr lang="en-GB" sz="2800" kern="1200" dirty="0"/>
        </a:p>
      </dsp:txBody>
      <dsp:txXfrm rot="-5400000">
        <a:off x="1419907" y="3744329"/>
        <a:ext cx="8083253" cy="1189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ACFAD-3EEC-41B8-B019-78CBB4154437}">
      <dsp:nvSpPr>
        <dsp:cNvPr id="0" name=""/>
        <dsp:cNvSpPr/>
      </dsp:nvSpPr>
      <dsp:spPr>
        <a:xfrm rot="5400000">
          <a:off x="-304265" y="307816"/>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Prep </a:t>
          </a:r>
          <a:endParaRPr lang="en-GB" sz="2000" kern="1200" dirty="0"/>
        </a:p>
      </dsp:txBody>
      <dsp:txXfrm rot="-5400000">
        <a:off x="2" y="713504"/>
        <a:ext cx="1419907" cy="608532"/>
      </dsp:txXfrm>
    </dsp:sp>
    <dsp:sp modelId="{3D4714B8-5F6F-42F0-8F57-8CD492C4846B}">
      <dsp:nvSpPr>
        <dsp:cNvPr id="0" name=""/>
        <dsp:cNvSpPr/>
      </dsp:nvSpPr>
      <dsp:spPr>
        <a:xfrm rot="5400000">
          <a:off x="4834472" y="-3411014"/>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closure constant</a:t>
          </a:r>
          <a:endParaRPr lang="en-GB" sz="2800" kern="1200" dirty="0"/>
        </a:p>
        <a:p>
          <a:pPr marL="285750" lvl="1" indent="-285750" algn="l" defTabSz="1244600">
            <a:lnSpc>
              <a:spcPct val="90000"/>
            </a:lnSpc>
            <a:spcBef>
              <a:spcPct val="0"/>
            </a:spcBef>
            <a:spcAft>
              <a:spcPct val="15000"/>
            </a:spcAft>
            <a:buChar char="•"/>
          </a:pPr>
          <a:r>
            <a:rPr lang="en-US" sz="2800" kern="1200" dirty="0"/>
            <a:t>Visualisation</a:t>
          </a:r>
          <a:endParaRPr lang="en-GB" sz="2800" kern="1200" dirty="0"/>
        </a:p>
      </dsp:txBody>
      <dsp:txXfrm rot="-5400000">
        <a:off x="1419907" y="67914"/>
        <a:ext cx="8083253" cy="1189759"/>
      </dsp:txXfrm>
    </dsp:sp>
    <dsp:sp modelId="{92C593D5-5E60-4FC1-B3F6-F846AEDD43AE}">
      <dsp:nvSpPr>
        <dsp:cNvPr id="0" name=""/>
        <dsp:cNvSpPr/>
      </dsp:nvSpPr>
      <dsp:spPr>
        <a:xfrm rot="5400000">
          <a:off x="-304265" y="2146024"/>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Modeling </a:t>
          </a:r>
          <a:endParaRPr lang="en-GB" sz="2000" kern="1200" dirty="0"/>
        </a:p>
      </dsp:txBody>
      <dsp:txXfrm rot="-5400000">
        <a:off x="2" y="2551712"/>
        <a:ext cx="1419907" cy="608532"/>
      </dsp:txXfrm>
    </dsp:sp>
    <dsp:sp modelId="{A2058A49-27D5-4F14-A3E3-9558F77F9584}">
      <dsp:nvSpPr>
        <dsp:cNvPr id="0" name=""/>
        <dsp:cNvSpPr/>
      </dsp:nvSpPr>
      <dsp:spPr>
        <a:xfrm rot="5400000">
          <a:off x="4834472" y="-1572807"/>
          <a:ext cx="1318485" cy="8147616"/>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log-ratio transformation  </a:t>
          </a:r>
          <a:endParaRPr lang="en-GB" sz="2800" kern="1200" dirty="0"/>
        </a:p>
        <a:p>
          <a:pPr marL="285750" lvl="1" indent="-285750" algn="l" defTabSz="1244600">
            <a:lnSpc>
              <a:spcPct val="90000"/>
            </a:lnSpc>
            <a:spcBef>
              <a:spcPct val="0"/>
            </a:spcBef>
            <a:spcAft>
              <a:spcPct val="15000"/>
            </a:spcAft>
            <a:buChar char="•"/>
          </a:pPr>
          <a:r>
            <a:rPr lang="en-US" sz="2800" kern="1200" dirty="0"/>
            <a:t>Model, re-pivot, model ...</a:t>
          </a:r>
          <a:endParaRPr lang="en-GB" sz="2800" kern="1200" dirty="0"/>
        </a:p>
      </dsp:txBody>
      <dsp:txXfrm rot="-5400000">
        <a:off x="1419907" y="1906121"/>
        <a:ext cx="8083253" cy="1189759"/>
      </dsp:txXfrm>
    </dsp:sp>
    <dsp:sp modelId="{B0EA0A7D-3057-47B8-B4BE-A0B35B6E4A4A}">
      <dsp:nvSpPr>
        <dsp:cNvPr id="0" name=""/>
        <dsp:cNvSpPr/>
      </dsp:nvSpPr>
      <dsp:spPr>
        <a:xfrm rot="5400000">
          <a:off x="-304265" y="3984231"/>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Substitution </a:t>
          </a:r>
          <a:endParaRPr lang="en-GB" sz="2000" kern="1200" dirty="0"/>
        </a:p>
      </dsp:txBody>
      <dsp:txXfrm rot="-5400000">
        <a:off x="2" y="4389919"/>
        <a:ext cx="1419907" cy="608532"/>
      </dsp:txXfrm>
    </dsp:sp>
    <dsp:sp modelId="{88F51817-2F99-434D-9409-2E6F66CE6DF9}">
      <dsp:nvSpPr>
        <dsp:cNvPr id="0" name=""/>
        <dsp:cNvSpPr/>
      </dsp:nvSpPr>
      <dsp:spPr>
        <a:xfrm rot="5400000">
          <a:off x="4834472" y="265400"/>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Adjust movement behaviours min-by-min</a:t>
          </a:r>
          <a:endParaRPr lang="en-GB" sz="2800" kern="1200" dirty="0"/>
        </a:p>
        <a:p>
          <a:pPr marL="285750" lvl="1" indent="-285750" algn="l" defTabSz="1244600">
            <a:lnSpc>
              <a:spcPct val="90000"/>
            </a:lnSpc>
            <a:spcBef>
              <a:spcPct val="0"/>
            </a:spcBef>
            <a:spcAft>
              <a:spcPct val="15000"/>
            </a:spcAft>
            <a:buChar char="•"/>
          </a:pPr>
          <a:r>
            <a:rPr lang="en-US" sz="2800" kern="1200" dirty="0"/>
            <a:t>Re-transform</a:t>
          </a:r>
          <a:endParaRPr lang="en-GB" sz="2800" kern="1200" dirty="0"/>
        </a:p>
        <a:p>
          <a:pPr marL="285750" lvl="1" indent="-285750" algn="l" defTabSz="1244600">
            <a:lnSpc>
              <a:spcPct val="90000"/>
            </a:lnSpc>
            <a:spcBef>
              <a:spcPct val="0"/>
            </a:spcBef>
            <a:spcAft>
              <a:spcPct val="15000"/>
            </a:spcAft>
            <a:buChar char="•"/>
          </a:pPr>
          <a:r>
            <a:rPr lang="en-US" sz="2800" kern="1200" dirty="0"/>
            <a:t>Predict</a:t>
          </a:r>
          <a:endParaRPr lang="en-GB" sz="2800" kern="1200" dirty="0"/>
        </a:p>
      </dsp:txBody>
      <dsp:txXfrm rot="-5400000">
        <a:off x="1419907" y="3744329"/>
        <a:ext cx="8083253" cy="1189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ACFAD-3EEC-41B8-B019-78CBB4154437}">
      <dsp:nvSpPr>
        <dsp:cNvPr id="0" name=""/>
        <dsp:cNvSpPr/>
      </dsp:nvSpPr>
      <dsp:spPr>
        <a:xfrm rot="5400000">
          <a:off x="-304265" y="307816"/>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Prep </a:t>
          </a:r>
          <a:endParaRPr lang="en-GB" sz="2000" kern="1200" dirty="0"/>
        </a:p>
      </dsp:txBody>
      <dsp:txXfrm rot="-5400000">
        <a:off x="2" y="713504"/>
        <a:ext cx="1419907" cy="608532"/>
      </dsp:txXfrm>
    </dsp:sp>
    <dsp:sp modelId="{3D4714B8-5F6F-42F0-8F57-8CD492C4846B}">
      <dsp:nvSpPr>
        <dsp:cNvPr id="0" name=""/>
        <dsp:cNvSpPr/>
      </dsp:nvSpPr>
      <dsp:spPr>
        <a:xfrm rot="5400000">
          <a:off x="4834472" y="-3411014"/>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closure constant</a:t>
          </a:r>
          <a:endParaRPr lang="en-GB" sz="2800" kern="1200" dirty="0"/>
        </a:p>
        <a:p>
          <a:pPr marL="285750" lvl="1" indent="-285750" algn="l" defTabSz="1244600">
            <a:lnSpc>
              <a:spcPct val="90000"/>
            </a:lnSpc>
            <a:spcBef>
              <a:spcPct val="0"/>
            </a:spcBef>
            <a:spcAft>
              <a:spcPct val="15000"/>
            </a:spcAft>
            <a:buChar char="•"/>
          </a:pPr>
          <a:r>
            <a:rPr lang="en-US" sz="2800" kern="1200" dirty="0"/>
            <a:t>Visualisation</a:t>
          </a:r>
          <a:endParaRPr lang="en-GB" sz="2800" kern="1200" dirty="0"/>
        </a:p>
      </dsp:txBody>
      <dsp:txXfrm rot="-5400000">
        <a:off x="1419907" y="67914"/>
        <a:ext cx="8083253" cy="1189759"/>
      </dsp:txXfrm>
    </dsp:sp>
    <dsp:sp modelId="{92C593D5-5E60-4FC1-B3F6-F846AEDD43AE}">
      <dsp:nvSpPr>
        <dsp:cNvPr id="0" name=""/>
        <dsp:cNvSpPr/>
      </dsp:nvSpPr>
      <dsp:spPr>
        <a:xfrm rot="5400000">
          <a:off x="-304265" y="2146024"/>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Modeling </a:t>
          </a:r>
          <a:endParaRPr lang="en-GB" sz="2000" kern="1200" dirty="0"/>
        </a:p>
      </dsp:txBody>
      <dsp:txXfrm rot="-5400000">
        <a:off x="2" y="2551712"/>
        <a:ext cx="1419907" cy="608532"/>
      </dsp:txXfrm>
    </dsp:sp>
    <dsp:sp modelId="{A2058A49-27D5-4F14-A3E3-9558F77F9584}">
      <dsp:nvSpPr>
        <dsp:cNvPr id="0" name=""/>
        <dsp:cNvSpPr/>
      </dsp:nvSpPr>
      <dsp:spPr>
        <a:xfrm rot="5400000">
          <a:off x="4834472" y="-1572807"/>
          <a:ext cx="1318485" cy="8147616"/>
        </a:xfrm>
        <a:prstGeom prst="round2Same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Apply log-ratio transformation  </a:t>
          </a:r>
          <a:endParaRPr lang="en-GB" sz="2800" kern="1200" dirty="0"/>
        </a:p>
        <a:p>
          <a:pPr marL="285750" lvl="1" indent="-285750" algn="l" defTabSz="1244600">
            <a:lnSpc>
              <a:spcPct val="90000"/>
            </a:lnSpc>
            <a:spcBef>
              <a:spcPct val="0"/>
            </a:spcBef>
            <a:spcAft>
              <a:spcPct val="15000"/>
            </a:spcAft>
            <a:buChar char="•"/>
          </a:pPr>
          <a:r>
            <a:rPr lang="en-US" sz="2800" kern="1200" dirty="0"/>
            <a:t>Model, re-pivot, model ...</a:t>
          </a:r>
          <a:endParaRPr lang="en-GB" sz="2800" kern="1200" dirty="0"/>
        </a:p>
      </dsp:txBody>
      <dsp:txXfrm rot="-5400000">
        <a:off x="1419907" y="1906121"/>
        <a:ext cx="8083253" cy="1189759"/>
      </dsp:txXfrm>
    </dsp:sp>
    <dsp:sp modelId="{B0EA0A7D-3057-47B8-B4BE-A0B35B6E4A4A}">
      <dsp:nvSpPr>
        <dsp:cNvPr id="0" name=""/>
        <dsp:cNvSpPr/>
      </dsp:nvSpPr>
      <dsp:spPr>
        <a:xfrm rot="5400000">
          <a:off x="-304265" y="3984231"/>
          <a:ext cx="2028439" cy="1419907"/>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Substitution </a:t>
          </a:r>
          <a:endParaRPr lang="en-GB" sz="2000" kern="1200" dirty="0"/>
        </a:p>
      </dsp:txBody>
      <dsp:txXfrm rot="-5400000">
        <a:off x="2" y="4389919"/>
        <a:ext cx="1419907" cy="608532"/>
      </dsp:txXfrm>
    </dsp:sp>
    <dsp:sp modelId="{88F51817-2F99-434D-9409-2E6F66CE6DF9}">
      <dsp:nvSpPr>
        <dsp:cNvPr id="0" name=""/>
        <dsp:cNvSpPr/>
      </dsp:nvSpPr>
      <dsp:spPr>
        <a:xfrm rot="5400000">
          <a:off x="4834472" y="265400"/>
          <a:ext cx="1318485" cy="8147616"/>
        </a:xfrm>
        <a:prstGeom prst="round2SameRect">
          <a:avLst/>
        </a:prstGeom>
        <a:solidFill>
          <a:schemeClr val="accent1">
            <a:lumMod val="20000"/>
            <a:lumOff val="80000"/>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Adjust movement behaviours min-by-min</a:t>
          </a:r>
          <a:endParaRPr lang="en-GB" sz="2800" kern="1200" dirty="0"/>
        </a:p>
        <a:p>
          <a:pPr marL="285750" lvl="1" indent="-285750" algn="l" defTabSz="1244600">
            <a:lnSpc>
              <a:spcPct val="90000"/>
            </a:lnSpc>
            <a:spcBef>
              <a:spcPct val="0"/>
            </a:spcBef>
            <a:spcAft>
              <a:spcPct val="15000"/>
            </a:spcAft>
            <a:buChar char="•"/>
          </a:pPr>
          <a:r>
            <a:rPr lang="en-US" sz="2800" kern="1200" dirty="0"/>
            <a:t>Re-transform</a:t>
          </a:r>
          <a:endParaRPr lang="en-GB" sz="2800" kern="1200" dirty="0"/>
        </a:p>
        <a:p>
          <a:pPr marL="285750" lvl="1" indent="-285750" algn="l" defTabSz="1244600">
            <a:lnSpc>
              <a:spcPct val="90000"/>
            </a:lnSpc>
            <a:spcBef>
              <a:spcPct val="0"/>
            </a:spcBef>
            <a:spcAft>
              <a:spcPct val="15000"/>
            </a:spcAft>
            <a:buChar char="•"/>
          </a:pPr>
          <a:r>
            <a:rPr lang="en-US" sz="2800" kern="1200" dirty="0"/>
            <a:t>Predict</a:t>
          </a:r>
          <a:endParaRPr lang="en-GB" sz="2800" kern="1200" dirty="0"/>
        </a:p>
      </dsp:txBody>
      <dsp:txXfrm rot="-5400000">
        <a:off x="1419907" y="3744329"/>
        <a:ext cx="8083253" cy="11897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9/2/2024</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A79520E-D8E7-B943-9AF4-A9DBC21B9E4B}" type="slidenum">
              <a:rPr lang="en-US" smtClean="0"/>
              <a:t>1</a:t>
            </a:fld>
            <a:endParaRPr lang="en-US"/>
          </a:p>
        </p:txBody>
      </p:sp>
    </p:spTree>
    <p:extLst>
      <p:ext uri="{BB962C8B-B14F-4D97-AF65-F5344CB8AC3E}">
        <p14:creationId xmlns:p14="http://schemas.microsoft.com/office/powerpoint/2010/main" val="195396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14</a:t>
            </a:fld>
            <a:endParaRPr lang="en-US"/>
          </a:p>
        </p:txBody>
      </p:sp>
    </p:spTree>
    <p:extLst>
      <p:ext uri="{BB962C8B-B14F-4D97-AF65-F5344CB8AC3E}">
        <p14:creationId xmlns:p14="http://schemas.microsoft.com/office/powerpoint/2010/main" val="2059257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The simplex representation of compositions means that as time in one component of daily movement changes, one or other components must show an equal and opposite change in their total. They collapse compositions of D dimensions into a D-1 “simplex space”.</a:t>
            </a:r>
            <a:endParaRPr lang="en-US" sz="1200" dirty="0">
              <a:latin typeface="Cambria" panose="02040503050406030204" pitchFamily="18" charset="0"/>
              <a:ea typeface="Times New Roman" panose="02020603050405020304" pitchFamily="18" charset="0"/>
              <a:cs typeface="Times New Roman" panose="02020603050405020304" pitchFamily="18" charset="0"/>
            </a:endParaRPr>
          </a:p>
          <a:p>
            <a:pPr>
              <a:lnSpc>
                <a:spcPct val="110000"/>
              </a:lnSpc>
              <a:spcAft>
                <a:spcPts val="600"/>
              </a:spcAft>
            </a:pPr>
            <a:r>
              <a:rPr lang="en-US" sz="1200" dirty="0">
                <a:effectLst/>
                <a:latin typeface="Cambria" panose="02040503050406030204" pitchFamily="18" charset="0"/>
                <a:ea typeface="Times New Roman" panose="02020603050405020304" pitchFamily="18" charset="0"/>
                <a:cs typeface="Times New Roman" panose="02020603050405020304" pitchFamily="18" charset="0"/>
              </a:rPr>
              <a:t>This is achieved by representing 2-part compositions in a 1-dimensional simplex, 3-part compositions in a 2-dimensional simplex, or a 4-part composition in a 3-dimensional simplex.</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15</a:t>
            </a:fld>
            <a:endParaRPr lang="en-US"/>
          </a:p>
        </p:txBody>
      </p:sp>
    </p:spTree>
    <p:extLst>
      <p:ext uri="{BB962C8B-B14F-4D97-AF65-F5344CB8AC3E}">
        <p14:creationId xmlns:p14="http://schemas.microsoft.com/office/powerpoint/2010/main" val="88955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31</a:t>
            </a:fld>
            <a:endParaRPr lang="en-US"/>
          </a:p>
        </p:txBody>
      </p:sp>
    </p:spTree>
    <p:extLst>
      <p:ext uri="{BB962C8B-B14F-4D97-AF65-F5344CB8AC3E}">
        <p14:creationId xmlns:p14="http://schemas.microsoft.com/office/powerpoint/2010/main" val="99832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42</a:t>
            </a:fld>
            <a:endParaRPr lang="en-US"/>
          </a:p>
        </p:txBody>
      </p:sp>
    </p:spTree>
    <p:extLst>
      <p:ext uri="{BB962C8B-B14F-4D97-AF65-F5344CB8AC3E}">
        <p14:creationId xmlns:p14="http://schemas.microsoft.com/office/powerpoint/2010/main" val="490325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47</a:t>
            </a:fld>
            <a:endParaRPr lang="en-US"/>
          </a:p>
        </p:txBody>
      </p:sp>
    </p:spTree>
    <p:extLst>
      <p:ext uri="{BB962C8B-B14F-4D97-AF65-F5344CB8AC3E}">
        <p14:creationId xmlns:p14="http://schemas.microsoft.com/office/powerpoint/2010/main" val="143975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48</a:t>
            </a:fld>
            <a:endParaRPr lang="en-US"/>
          </a:p>
        </p:txBody>
      </p:sp>
    </p:spTree>
    <p:extLst>
      <p:ext uri="{BB962C8B-B14F-4D97-AF65-F5344CB8AC3E}">
        <p14:creationId xmlns:p14="http://schemas.microsoft.com/office/powerpoint/2010/main" val="284219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49</a:t>
            </a:fld>
            <a:endParaRPr lang="en-US"/>
          </a:p>
        </p:txBody>
      </p:sp>
    </p:spTree>
    <p:extLst>
      <p:ext uri="{BB962C8B-B14F-4D97-AF65-F5344CB8AC3E}">
        <p14:creationId xmlns:p14="http://schemas.microsoft.com/office/powerpoint/2010/main" val="106129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50</a:t>
            </a:fld>
            <a:endParaRPr lang="en-US"/>
          </a:p>
        </p:txBody>
      </p:sp>
    </p:spTree>
    <p:extLst>
      <p:ext uri="{BB962C8B-B14F-4D97-AF65-F5344CB8AC3E}">
        <p14:creationId xmlns:p14="http://schemas.microsoft.com/office/powerpoint/2010/main" val="1560537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C03F89-1949-E64B-AC42-D3BE5974B6DB}" type="slidenum">
              <a:rPr lang="en-US" smtClean="0"/>
              <a:t>51</a:t>
            </a:fld>
            <a:endParaRPr lang="en-US"/>
          </a:p>
        </p:txBody>
      </p:sp>
    </p:spTree>
    <p:extLst>
      <p:ext uri="{BB962C8B-B14F-4D97-AF65-F5344CB8AC3E}">
        <p14:creationId xmlns:p14="http://schemas.microsoft.com/office/powerpoint/2010/main" val="3750163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A79520E-D8E7-B943-9AF4-A9DBC21B9E4B}" type="slidenum">
              <a:rPr lang="en-US" smtClean="0"/>
              <a:t>54</a:t>
            </a:fld>
            <a:endParaRPr lang="en-US"/>
          </a:p>
        </p:txBody>
      </p:sp>
    </p:spTree>
    <p:extLst>
      <p:ext uri="{BB962C8B-B14F-4D97-AF65-F5344CB8AC3E}">
        <p14:creationId xmlns:p14="http://schemas.microsoft.com/office/powerpoint/2010/main" val="66732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2</a:t>
            </a:fld>
            <a:endParaRPr lang="en-US"/>
          </a:p>
        </p:txBody>
      </p:sp>
    </p:spTree>
    <p:extLst>
      <p:ext uri="{BB962C8B-B14F-4D97-AF65-F5344CB8AC3E}">
        <p14:creationId xmlns:p14="http://schemas.microsoft.com/office/powerpoint/2010/main" val="230683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5</a:t>
            </a:fld>
            <a:endParaRPr lang="en-US"/>
          </a:p>
        </p:txBody>
      </p:sp>
    </p:spTree>
    <p:extLst>
      <p:ext uri="{BB962C8B-B14F-4D97-AF65-F5344CB8AC3E}">
        <p14:creationId xmlns:p14="http://schemas.microsoft.com/office/powerpoint/2010/main" val="383206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8</a:t>
            </a:fld>
            <a:endParaRPr lang="en-US"/>
          </a:p>
        </p:txBody>
      </p:sp>
    </p:spTree>
    <p:extLst>
      <p:ext uri="{BB962C8B-B14F-4D97-AF65-F5344CB8AC3E}">
        <p14:creationId xmlns:p14="http://schemas.microsoft.com/office/powerpoint/2010/main" val="175065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9</a:t>
            </a:fld>
            <a:endParaRPr lang="en-US"/>
          </a:p>
        </p:txBody>
      </p:sp>
    </p:spTree>
    <p:extLst>
      <p:ext uri="{BB962C8B-B14F-4D97-AF65-F5344CB8AC3E}">
        <p14:creationId xmlns:p14="http://schemas.microsoft.com/office/powerpoint/2010/main" val="64901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10</a:t>
            </a:fld>
            <a:endParaRPr lang="en-US"/>
          </a:p>
        </p:txBody>
      </p:sp>
    </p:spTree>
    <p:extLst>
      <p:ext uri="{BB962C8B-B14F-4D97-AF65-F5344CB8AC3E}">
        <p14:creationId xmlns:p14="http://schemas.microsoft.com/office/powerpoint/2010/main" val="1416161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11</a:t>
            </a:fld>
            <a:endParaRPr lang="en-US"/>
          </a:p>
        </p:txBody>
      </p:sp>
    </p:spTree>
    <p:extLst>
      <p:ext uri="{BB962C8B-B14F-4D97-AF65-F5344CB8AC3E}">
        <p14:creationId xmlns:p14="http://schemas.microsoft.com/office/powerpoint/2010/main" val="68010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(A composition is some subset of real space, tiny or large)</a:t>
            </a:r>
          </a:p>
          <a:p>
            <a:endParaRPr lang="en-US" dirty="0"/>
          </a:p>
          <a:p>
            <a:r>
              <a:rPr lang="en-US" dirty="0"/>
              <a:t>Sum of x’s components equals some closure constant (Sum)</a:t>
            </a:r>
          </a:p>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12</a:t>
            </a:fld>
            <a:endParaRPr lang="en-US"/>
          </a:p>
        </p:txBody>
      </p:sp>
    </p:spTree>
    <p:extLst>
      <p:ext uri="{BB962C8B-B14F-4D97-AF65-F5344CB8AC3E}">
        <p14:creationId xmlns:p14="http://schemas.microsoft.com/office/powerpoint/2010/main" val="178713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(A composition is some subset of real space, tiny or large)</a:t>
            </a:r>
          </a:p>
          <a:p>
            <a:endParaRPr lang="en-US" dirty="0"/>
          </a:p>
          <a:p>
            <a:r>
              <a:rPr lang="en-US" dirty="0"/>
              <a:t>Sum of x’s components equals some closure constant (Sum)</a:t>
            </a:r>
          </a:p>
          <a:p>
            <a:endParaRPr lang="en-GB" dirty="0"/>
          </a:p>
        </p:txBody>
      </p:sp>
      <p:sp>
        <p:nvSpPr>
          <p:cNvPr id="4" name="Slide Number Placeholder 3"/>
          <p:cNvSpPr>
            <a:spLocks noGrp="1"/>
          </p:cNvSpPr>
          <p:nvPr>
            <p:ph type="sldNum" sz="quarter" idx="5"/>
          </p:nvPr>
        </p:nvSpPr>
        <p:spPr/>
        <p:txBody>
          <a:bodyPr/>
          <a:lstStyle/>
          <a:p>
            <a:fld id="{1A79520E-D8E7-B943-9AF4-A9DBC21B9E4B}" type="slidenum">
              <a:rPr lang="en-US" smtClean="0"/>
              <a:t>13</a:t>
            </a:fld>
            <a:endParaRPr lang="en-US"/>
          </a:p>
        </p:txBody>
      </p:sp>
    </p:spTree>
    <p:extLst>
      <p:ext uri="{BB962C8B-B14F-4D97-AF65-F5344CB8AC3E}">
        <p14:creationId xmlns:p14="http://schemas.microsoft.com/office/powerpoint/2010/main" val="2764391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srcRect/>
          <a:stretch/>
        </p:blipFill>
        <p:spPr>
          <a:xfrm>
            <a:off x="0" y="0"/>
            <a:ext cx="12192000" cy="1342239"/>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Click to 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Click to 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Click to 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Click to 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Click to 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Click to 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rgbClr val="002248"/>
          </a:solidFill>
        </p:spPr>
        <p:txBody>
          <a:bodyPr lIns="180000" tIns="180000" rIns="180000" bIns="180000"/>
          <a:lstStyle>
            <a:lvl1pPr marL="11112" indent="0">
              <a:buNone/>
              <a:defRPr>
                <a:solidFill>
                  <a:schemeClr val="bg1"/>
                </a:solidFill>
              </a:defRPr>
            </a:lvl1pPr>
            <a:lvl2pPr>
              <a:buFontTx/>
              <a:buNone/>
              <a:defRPr/>
            </a:lvl2pPr>
          </a:lstStyle>
          <a:p>
            <a:pPr lvl="0"/>
            <a:r>
              <a:rPr lang="en-US" sz="3600">
                <a:latin typeface="Arial" panose="020B0604020202020204" pitchFamily="34" charset="0"/>
                <a:cs typeface="Arial" panose="020B0604020202020204" pitchFamily="34" charset="0"/>
              </a:rPr>
              <a:t>Click to 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rgbClr val="002248"/>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solidFill>
                  <a:schemeClr val="bg1"/>
                </a:solidFill>
              </a:defRPr>
            </a:lvl1pPr>
            <a:lvl2pPr algn="l">
              <a:defRPr sz="1800"/>
            </a:lvl2pPr>
            <a:lvl3pPr marL="180975" indent="-169863">
              <a:tabLst/>
              <a:defRPr/>
            </a:lvl3pPr>
          </a:lstStyle>
          <a:p>
            <a:pPr lvl="0"/>
            <a:r>
              <a:rPr lang="en-US"/>
              <a:t>Click to 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rgbClr val="002248"/>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solidFill>
                  <a:schemeClr val="bg1"/>
                </a:solidFill>
              </a:defRPr>
            </a:lvl1pPr>
            <a:lvl2pPr algn="l">
              <a:defRPr sz="1800"/>
            </a:lvl2pPr>
            <a:lvl3pPr marL="180975" indent="-169863">
              <a:tabLst/>
              <a:defRPr/>
            </a:lvl3pPr>
          </a:lstStyle>
          <a:p>
            <a:pPr lvl="0"/>
            <a:r>
              <a:rPr lang="en-US"/>
              <a:t>Click to 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rgbClr val="002248"/>
          </a:solidFill>
        </p:spPr>
        <p:txBody>
          <a:bodyPr lIns="180000" tIns="180000" rIns="180000" bIns="180000"/>
          <a:lstStyle>
            <a:lvl1pPr marL="11112" indent="0">
              <a:buNone/>
              <a:defRPr>
                <a:solidFill>
                  <a:schemeClr val="bg1"/>
                </a:solidFill>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solidFill>
                  <a:schemeClr val="bg1"/>
                </a:solidFill>
              </a:defRPr>
            </a:lvl1pPr>
            <a:lvl2pPr algn="l">
              <a:defRPr sz="1800"/>
            </a:lvl2pPr>
            <a:lvl3pPr marL="180975" indent="-169863">
              <a:tabLst/>
              <a:defRPr/>
            </a:lvl3pPr>
          </a:lstStyle>
          <a:p>
            <a:pPr lvl="0"/>
            <a:r>
              <a:rPr lang="en-US"/>
              <a:t>Click to 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Click to 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Click to 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Click to 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Click to 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EA9CA8-AF1D-364D-8B3E-7A1E9A0F85E0}" type="datetimeFigureOut">
              <a:rPr lang="en-US" smtClean="0"/>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0AAE4-27ED-404C-B07A-1C0EE670FB17}" type="slidenum">
              <a:rPr lang="en-US" smtClean="0"/>
              <a:t>‹#›</a:t>
            </a:fld>
            <a:endParaRPr lang="en-US"/>
          </a:p>
        </p:txBody>
      </p:sp>
    </p:spTree>
    <p:extLst>
      <p:ext uri="{BB962C8B-B14F-4D97-AF65-F5344CB8AC3E}">
        <p14:creationId xmlns:p14="http://schemas.microsoft.com/office/powerpoint/2010/main" val="22279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Click to edit Master text styles</a:t>
            </a:r>
          </a:p>
        </p:txBody>
      </p:sp>
      <p:pic>
        <p:nvPicPr>
          <p:cNvPr id="3" name="UCL Branding">
            <a:extLst>
              <a:ext uri="{FF2B5EF4-FFF2-40B4-BE49-F238E27FC236}">
                <a16:creationId xmlns:a16="http://schemas.microsoft.com/office/drawing/2014/main" id="{D331EFEF-5306-9919-6E35-67D73A9422E5}"/>
              </a:ext>
            </a:extLst>
          </p:cNvPr>
          <p:cNvPicPr>
            <a:picLocks noChangeAspect="1"/>
          </p:cNvPicPr>
          <p:nvPr userDrawn="1"/>
        </p:nvPicPr>
        <p:blipFill>
          <a:blip r:embed="rId2"/>
          <a:srcRect/>
          <a:stretch/>
        </p:blipFill>
        <p:spPr>
          <a:xfrm>
            <a:off x="0" y="0"/>
            <a:ext cx="12192000" cy="1342239"/>
          </a:xfrm>
          <a:prstGeom prst="rect">
            <a:avLst/>
          </a:prstGeom>
        </p:spPr>
      </p:pic>
      <p:sp>
        <p:nvSpPr>
          <p:cNvPr id="4" name="Faculty, Department title">
            <a:extLst>
              <a:ext uri="{FF2B5EF4-FFF2-40B4-BE49-F238E27FC236}">
                <a16:creationId xmlns:a16="http://schemas.microsoft.com/office/drawing/2014/main" id="{0B0FDC54-FBC7-0010-53EC-C3D224945DDA}"/>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2523695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CBADFE9-FC12-4307-95F4-06BB4F23D344}"/>
              </a:ext>
            </a:extLst>
          </p:cNvPr>
          <p:cNvSpPr>
            <a:spLocks noGrp="1"/>
          </p:cNvSpPr>
          <p:nvPr>
            <p:ph type="title"/>
          </p:nvPr>
        </p:nvSpPr>
        <p:spPr>
          <a:xfrm>
            <a:off x="379562" y="845389"/>
            <a:ext cx="10619117" cy="1380226"/>
          </a:xfrm>
          <a:prstGeom prst="rect">
            <a:avLst/>
          </a:prstGeom>
        </p:spPr>
        <p:txBody>
          <a:bodyPr vert="horz" lIns="91440" tIns="45720" rIns="91440" bIns="45720" rtlCol="0" anchor="t">
            <a:normAutofit/>
          </a:bodyPr>
          <a:lstStyle/>
          <a:p>
            <a:r>
              <a:rPr lang="en-US" dirty="0"/>
              <a:t>Click to edit Master title style</a:t>
            </a:r>
          </a:p>
        </p:txBody>
      </p:sp>
      <p:sp>
        <p:nvSpPr>
          <p:cNvPr id="11" name="Date Placeholder 3">
            <a:extLst>
              <a:ext uri="{FF2B5EF4-FFF2-40B4-BE49-F238E27FC236}">
                <a16:creationId xmlns:a16="http://schemas.microsoft.com/office/drawing/2014/main" id="{239E1E04-201C-4AFB-A473-BF82F909B6D0}"/>
              </a:ext>
            </a:extLst>
          </p:cNvPr>
          <p:cNvSpPr>
            <a:spLocks noGrp="1"/>
          </p:cNvSpPr>
          <p:nvPr>
            <p:ph type="dt" sz="half" idx="2"/>
          </p:nvPr>
        </p:nvSpPr>
        <p:spPr>
          <a:xfrm>
            <a:off x="379562" y="6426679"/>
            <a:ext cx="3201838" cy="294796"/>
          </a:xfrm>
          <a:prstGeom prst="rect">
            <a:avLst/>
          </a:prstGeom>
        </p:spPr>
        <p:txBody>
          <a:bodyPr vert="horz" lIns="91440" tIns="45720" rIns="91440" bIns="45720" rtlCol="0" anchor="ctr"/>
          <a:lstStyle>
            <a:lvl1pPr algn="l">
              <a:defRPr sz="1200">
                <a:solidFill>
                  <a:schemeClr val="tx1">
                    <a:tint val="75000"/>
                  </a:schemeClr>
                </a:solidFill>
              </a:defRPr>
            </a:lvl1pPr>
          </a:lstStyle>
          <a:p>
            <a:fld id="{67EA9CA8-AF1D-364D-8B3E-7A1E9A0F85E0}" type="datetimeFigureOut">
              <a:rPr lang="en-US" smtClean="0"/>
              <a:t>9/2/2024</a:t>
            </a:fld>
            <a:endParaRPr lang="en-US" dirty="0"/>
          </a:p>
        </p:txBody>
      </p:sp>
      <p:sp>
        <p:nvSpPr>
          <p:cNvPr id="12" name="Footer Placeholder 4">
            <a:extLst>
              <a:ext uri="{FF2B5EF4-FFF2-40B4-BE49-F238E27FC236}">
                <a16:creationId xmlns:a16="http://schemas.microsoft.com/office/drawing/2014/main" id="{109357CF-E94B-4B42-A082-A9BB44C7AFF7}"/>
              </a:ext>
            </a:extLst>
          </p:cNvPr>
          <p:cNvSpPr>
            <a:spLocks noGrp="1"/>
          </p:cNvSpPr>
          <p:nvPr>
            <p:ph type="ftr" sz="quarter" idx="3"/>
          </p:nvPr>
        </p:nvSpPr>
        <p:spPr>
          <a:xfrm>
            <a:off x="4038600" y="6426679"/>
            <a:ext cx="4114800" cy="29479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3" name="Slide Number Placeholder 5">
            <a:extLst>
              <a:ext uri="{FF2B5EF4-FFF2-40B4-BE49-F238E27FC236}">
                <a16:creationId xmlns:a16="http://schemas.microsoft.com/office/drawing/2014/main" id="{13C59C9B-ABAD-49B2-867B-9F0FED833409}"/>
              </a:ext>
            </a:extLst>
          </p:cNvPr>
          <p:cNvSpPr>
            <a:spLocks noGrp="1"/>
          </p:cNvSpPr>
          <p:nvPr>
            <p:ph type="sldNum" sz="quarter" idx="4"/>
          </p:nvPr>
        </p:nvSpPr>
        <p:spPr>
          <a:xfrm>
            <a:off x="9223073" y="6426679"/>
            <a:ext cx="2743200" cy="294796"/>
          </a:xfrm>
          <a:prstGeom prst="rect">
            <a:avLst/>
          </a:prstGeom>
        </p:spPr>
        <p:txBody>
          <a:bodyPr vert="horz" lIns="91440" tIns="45720" rIns="91440" bIns="45720" rtlCol="0" anchor="ctr"/>
          <a:lstStyle>
            <a:lvl1pPr algn="r">
              <a:defRPr sz="1200">
                <a:solidFill>
                  <a:schemeClr val="tx1">
                    <a:tint val="75000"/>
                  </a:schemeClr>
                </a:solidFill>
              </a:defRPr>
            </a:lvl1pPr>
          </a:lstStyle>
          <a:p>
            <a:fld id="{EE10AAE4-27ED-404C-B07A-1C0EE670FB17}" type="slidenum">
              <a:rPr lang="en-US" smtClean="0"/>
              <a:t>‹#›</a:t>
            </a:fld>
            <a:endParaRPr lang="en-US"/>
          </a:p>
        </p:txBody>
      </p:sp>
      <p:sp>
        <p:nvSpPr>
          <p:cNvPr id="19" name="Content Placeholder 17">
            <a:extLst>
              <a:ext uri="{FF2B5EF4-FFF2-40B4-BE49-F238E27FC236}">
                <a16:creationId xmlns:a16="http://schemas.microsoft.com/office/drawing/2014/main" id="{CC2AA100-D40F-4F6F-ADBB-71F3F3FFA65F}"/>
              </a:ext>
            </a:extLst>
          </p:cNvPr>
          <p:cNvSpPr>
            <a:spLocks noGrp="1"/>
          </p:cNvSpPr>
          <p:nvPr>
            <p:ph sz="quarter" idx="11"/>
          </p:nvPr>
        </p:nvSpPr>
        <p:spPr>
          <a:xfrm>
            <a:off x="379562" y="2225615"/>
            <a:ext cx="10619117" cy="4201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50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4849-6276-B0E3-C4DD-7CE389CC7F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A2D28C-B267-7FAB-F309-FD975A2299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4F1AD7-867A-9F16-6956-E2D87BC93FEE}"/>
              </a:ext>
            </a:extLst>
          </p:cNvPr>
          <p:cNvSpPr>
            <a:spLocks noGrp="1"/>
          </p:cNvSpPr>
          <p:nvPr>
            <p:ph type="dt" sz="half" idx="10"/>
          </p:nvPr>
        </p:nvSpPr>
        <p:spPr/>
        <p:txBody>
          <a:bodyPr/>
          <a:lstStyle/>
          <a:p>
            <a:fld id="{E80078BE-6012-4787-9CF0-4ADE2212A4AB}" type="datetimeFigureOut">
              <a:rPr lang="en-GB" smtClean="0"/>
              <a:t>02/09/2024</a:t>
            </a:fld>
            <a:endParaRPr lang="en-GB"/>
          </a:p>
        </p:txBody>
      </p:sp>
      <p:sp>
        <p:nvSpPr>
          <p:cNvPr id="5" name="Footer Placeholder 4">
            <a:extLst>
              <a:ext uri="{FF2B5EF4-FFF2-40B4-BE49-F238E27FC236}">
                <a16:creationId xmlns:a16="http://schemas.microsoft.com/office/drawing/2014/main" id="{CDF3B4BA-FBFE-EF0A-AB66-3DD15243A8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139FAF-F071-AF62-5239-3706ED1C79DA}"/>
              </a:ext>
            </a:extLst>
          </p:cNvPr>
          <p:cNvSpPr>
            <a:spLocks noGrp="1"/>
          </p:cNvSpPr>
          <p:nvPr>
            <p:ph type="sldNum" sz="quarter" idx="12"/>
          </p:nvPr>
        </p:nvSpPr>
        <p:spPr/>
        <p:txBody>
          <a:bodyPr/>
          <a:lstStyle/>
          <a:p>
            <a:fld id="{C688EA53-CC90-4DCF-AE02-E16ADC324957}" type="slidenum">
              <a:rPr lang="en-GB" smtClean="0"/>
              <a:t>‹#›</a:t>
            </a:fld>
            <a:endParaRPr lang="en-GB"/>
          </a:p>
        </p:txBody>
      </p:sp>
    </p:spTree>
    <p:extLst>
      <p:ext uri="{BB962C8B-B14F-4D97-AF65-F5344CB8AC3E}">
        <p14:creationId xmlns:p14="http://schemas.microsoft.com/office/powerpoint/2010/main" val="3143908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pic>
        <p:nvPicPr>
          <p:cNvPr id="4" name="UCL Branding">
            <a:extLst>
              <a:ext uri="{FF2B5EF4-FFF2-40B4-BE49-F238E27FC236}">
                <a16:creationId xmlns:a16="http://schemas.microsoft.com/office/drawing/2014/main" id="{90C77D3C-C771-DA14-AC1E-8A9AFE2E315B}"/>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090BB0CB-BBA9-F32A-0E98-88B4D006FC8A}"/>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rgbClr val="002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Click to edit Master text styles</a:t>
            </a:r>
          </a:p>
        </p:txBody>
      </p:sp>
      <p:pic>
        <p:nvPicPr>
          <p:cNvPr id="4" name="UCL Branding">
            <a:extLst>
              <a:ext uri="{FF2B5EF4-FFF2-40B4-BE49-F238E27FC236}">
                <a16:creationId xmlns:a16="http://schemas.microsoft.com/office/drawing/2014/main" id="{4D09D4FB-2564-C1A7-DFC1-BE5A941691FF}"/>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823D982D-C777-33D6-9598-1B04FBC07F37}"/>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rgbClr val="002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solidFill>
                  <a:schemeClr val="bg1"/>
                </a:solidFill>
              </a:defRPr>
            </a:lvl1pPr>
          </a:lstStyle>
          <a:p>
            <a:pPr lvl="0"/>
            <a:r>
              <a:rPr lang="en-US"/>
              <a:t>Click to edit Master text styles</a:t>
            </a:r>
          </a:p>
        </p:txBody>
      </p:sp>
      <p:pic>
        <p:nvPicPr>
          <p:cNvPr id="4" name="UCL Branding">
            <a:extLst>
              <a:ext uri="{FF2B5EF4-FFF2-40B4-BE49-F238E27FC236}">
                <a16:creationId xmlns:a16="http://schemas.microsoft.com/office/drawing/2014/main" id="{343D598F-2F72-090E-DE6D-6CD71762F137}"/>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7B59F99D-EEFF-A119-2CD4-28FA30027587}"/>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rgbClr val="FFFFFF"/>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Click to 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002248"/>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Click to 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Click to 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Click to 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9/2/2024</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3"/>
          <a:srcRect/>
          <a:stretch/>
        </p:blipFill>
        <p:spPr>
          <a:xfrm>
            <a:off x="0" y="0"/>
            <a:ext cx="12192000" cy="550662"/>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9/2/2024</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00.png"/><Relationship Id="rId4" Type="http://schemas.openxmlformats.org/officeDocument/2006/relationships/image" Target="../media/image330.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0.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gif"/><Relationship Id="rId7"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https://rdrr.io/cran/zCompositions/man/lrEM.html#:~:text=Description,of%20the%20relative%20covariance%20structure." TargetMode="External"/><Relationship Id="rId2" Type="http://schemas.openxmlformats.org/officeDocument/2006/relationships/hyperlink" Target="https://rdrr.io/cran/zCompositions/man/multRepl.html" TargetMode="Externa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file:///C:\Users\JohnM\AppData\Local\Temp\Temp5_Assessing%20the%20damage_%20ana.zip\Suppl_B.html" TargetMode="External"/><Relationship Id="rId2" Type="http://schemas.openxmlformats.org/officeDocument/2006/relationships/hyperlink" Target="https://osf.io/j8wqt/" TargetMode="External"/><Relationship Id="rId1" Type="http://schemas.openxmlformats.org/officeDocument/2006/relationships/slideLayout" Target="../slideLayouts/slideLayout20.xml"/><Relationship Id="rId4" Type="http://schemas.openxmlformats.org/officeDocument/2006/relationships/hyperlink" Target="https://github.com/OxWearables/epicoda/tree/master/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L014_20_BrandPPT_2019-09-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428"/>
          </a:xfrm>
          <a:prstGeom prst="rect">
            <a:avLst/>
          </a:prstGeom>
        </p:spPr>
      </p:pic>
      <p:sp>
        <p:nvSpPr>
          <p:cNvPr id="11" name="Text Placeholder 8"/>
          <p:cNvSpPr>
            <a:spLocks noGrp="1"/>
          </p:cNvSpPr>
          <p:nvPr/>
        </p:nvSpPr>
        <p:spPr>
          <a:xfrm>
            <a:off x="3623175" y="1928543"/>
            <a:ext cx="5488958" cy="293044"/>
          </a:xfrm>
          <a:prstGeom prst="rect">
            <a:avLst/>
          </a:prstGeom>
        </p:spPr>
        <p:txBody>
          <a:bodyPr vert="horz" lIns="0" tIns="0" rIns="0" bIns="0" rtlCol="0">
            <a:noAutofit/>
          </a:bodyPr>
          <a:lstStyle>
            <a:lvl1pPr marL="0" indent="0" algn="l" defTabSz="685800" rtl="0" eaLnBrk="1" latinLnBrk="0" hangingPunct="1">
              <a:lnSpc>
                <a:spcPct val="80000"/>
              </a:lnSpc>
              <a:spcBef>
                <a:spcPts val="750"/>
              </a:spcBef>
              <a:buFont typeface="Arial" panose="020B0604020202020204" pitchFamily="34" charset="0"/>
              <a:buNone/>
              <a:defRPr sz="1100" b="1" kern="1200" baseline="0">
                <a:solidFill>
                  <a:schemeClr val="bg1"/>
                </a:solidFill>
                <a:latin typeface="Arial" charset="0"/>
                <a:ea typeface="Arial" charset="0"/>
                <a:cs typeface="Arial" charset="0"/>
              </a:defRPr>
            </a:lvl1pPr>
            <a:lvl2pPr marL="0" indent="0" algn="l" defTabSz="685800" rtl="0" eaLnBrk="1" latinLnBrk="0" hangingPunct="1">
              <a:lnSpc>
                <a:spcPct val="80000"/>
              </a:lnSpc>
              <a:spcBef>
                <a:spcPts val="375"/>
              </a:spcBef>
              <a:buFont typeface="Arial" panose="020B0604020202020204" pitchFamily="34" charset="0"/>
              <a:buNone/>
              <a:defRPr sz="1100" kern="1200">
                <a:solidFill>
                  <a:schemeClr val="bg1"/>
                </a:solidFill>
                <a:latin typeface="Arial" charset="0"/>
                <a:ea typeface="Arial" charset="0"/>
                <a:cs typeface="Arial" charset="0"/>
              </a:defRPr>
            </a:lvl2pPr>
            <a:lvl3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Arial" charset="0"/>
                <a:ea typeface="Arial" charset="0"/>
                <a:cs typeface="Arial" charset="0"/>
              </a:defRPr>
            </a:lvl4pPr>
            <a:lvl5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kern="1200" dirty="0"/>
          </a:p>
        </p:txBody>
      </p:sp>
      <p:sp>
        <p:nvSpPr>
          <p:cNvPr id="12" name="Text Placeholder 6"/>
          <p:cNvSpPr txBox="1">
            <a:spLocks/>
          </p:cNvSpPr>
          <p:nvPr/>
        </p:nvSpPr>
        <p:spPr>
          <a:xfrm>
            <a:off x="287998" y="288000"/>
            <a:ext cx="5808001" cy="512100"/>
          </a:xfrm>
          <a:prstGeom prst="rect">
            <a:avLst/>
          </a:prstGeom>
        </p:spPr>
        <p:txBody>
          <a:bodyPr vert="horz" lIns="0" tIns="0" rIns="0" bIns="0" rtlCol="0" anchor="t">
            <a:noAutofit/>
          </a:bodyPr>
          <a:lstStyle>
            <a:defPPr>
              <a:defRPr lang="en-US"/>
            </a:defPPr>
            <a:lvl1pPr marL="0" indent="0" algn="r" defTabSz="914400" rtl="0" eaLnBrk="1" latinLnBrk="0" hangingPunct="1">
              <a:lnSpc>
                <a:spcPct val="80000"/>
              </a:lnSpc>
              <a:buNone/>
              <a:defRPr sz="1100" kern="1200" baseline="0">
                <a:solidFill>
                  <a:schemeClr val="bg1"/>
                </a:solidFill>
                <a:latin typeface="+mn-lt"/>
                <a:ea typeface="+mn-ea"/>
                <a:cs typeface="+mn-cs"/>
              </a:defRPr>
            </a:lvl1pPr>
            <a:lvl2pPr marL="0" indent="0" algn="l" defTabSz="914400" rtl="0" eaLnBrk="1" latinLnBrk="0" hangingPunct="1">
              <a:lnSpc>
                <a:spcPct val="80000"/>
              </a:lnSpc>
              <a:buNone/>
              <a:defRPr sz="1100" kern="1200">
                <a:solidFill>
                  <a:schemeClr val="bg1"/>
                </a:solidFill>
                <a:latin typeface="+mn-lt"/>
                <a:ea typeface="+mn-ea"/>
                <a:cs typeface="+mn-cs"/>
              </a:defRPr>
            </a:lvl2pPr>
            <a:lvl3pPr marL="0" indent="0" algn="l" defTabSz="914400" rtl="0" eaLnBrk="1" latinLnBrk="0" hangingPunct="1">
              <a:buNone/>
              <a:defRPr sz="1100" kern="1200">
                <a:solidFill>
                  <a:schemeClr val="tx1"/>
                </a:solidFill>
                <a:latin typeface="+mn-lt"/>
                <a:ea typeface="+mn-ea"/>
                <a:cs typeface="+mn-cs"/>
              </a:defRPr>
            </a:lvl3pPr>
            <a:lvl4pPr marL="0" indent="0" algn="l" defTabSz="914400" rtl="0" eaLnBrk="1" latinLnBrk="0" hangingPunct="1">
              <a:buNone/>
              <a:defRPr sz="1100" kern="1200">
                <a:solidFill>
                  <a:schemeClr val="tx1"/>
                </a:solidFill>
                <a:latin typeface="+mn-lt"/>
                <a:ea typeface="+mn-ea"/>
                <a:cs typeface="+mn-cs"/>
              </a:defRPr>
            </a:lvl4pPr>
            <a:lvl5pPr marL="0" indent="0" algn="l" defTabSz="914400" rtl="0" eaLnBrk="1" latinLnBrk="0" hangingPunct="1">
              <a:buNone/>
              <a:defRPr sz="11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1" dirty="0"/>
              <a:t>John Mitchell, Department of Targeted Intervention, Division of Surgery</a:t>
            </a:r>
          </a:p>
        </p:txBody>
      </p:sp>
    </p:spTree>
    <p:extLst>
      <p:ext uri="{BB962C8B-B14F-4D97-AF65-F5344CB8AC3E}">
        <p14:creationId xmlns:p14="http://schemas.microsoft.com/office/powerpoint/2010/main" val="135319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523609" y="845389"/>
            <a:ext cx="11144781" cy="838268"/>
          </a:xfrm>
        </p:spPr>
        <p:txBody>
          <a:bodyPr>
            <a:normAutofit/>
          </a:bodyPr>
          <a:lstStyle/>
          <a:p>
            <a:r>
              <a:rPr lang="en-GB" sz="4000" dirty="0"/>
              <a:t>Aitchison (1986)</a:t>
            </a:r>
            <a:endParaRPr lang="en-GB" sz="4000" b="0" dirty="0"/>
          </a:p>
        </p:txBody>
      </p:sp>
      <p:sp>
        <p:nvSpPr>
          <p:cNvPr id="25" name="TextBox 24">
            <a:extLst>
              <a:ext uri="{FF2B5EF4-FFF2-40B4-BE49-F238E27FC236}">
                <a16:creationId xmlns:a16="http://schemas.microsoft.com/office/drawing/2014/main" id="{50212D67-D680-4A5C-8000-B14622E695F5}"/>
              </a:ext>
            </a:extLst>
          </p:cNvPr>
          <p:cNvSpPr txBox="1"/>
          <p:nvPr/>
        </p:nvSpPr>
        <p:spPr>
          <a:xfrm>
            <a:off x="156462" y="1683657"/>
            <a:ext cx="8887826" cy="2585323"/>
          </a:xfrm>
          <a:prstGeom prst="rect">
            <a:avLst/>
          </a:prstGeom>
          <a:noFill/>
        </p:spPr>
        <p:txBody>
          <a:bodyPr wrap="square">
            <a:spAutoFit/>
          </a:bodyPr>
          <a:lstStyle/>
          <a:p>
            <a:pPr marL="285750" indent="-285750">
              <a:buFont typeface="Arial" panose="020B0604020202020204" pitchFamily="34" charset="0"/>
              <a:buChar char="•"/>
            </a:pPr>
            <a:r>
              <a:rPr lang="en-GB" dirty="0"/>
              <a:t>Complex methodologies for modelling compositional analysis.</a:t>
            </a:r>
          </a:p>
          <a:p>
            <a:endParaRPr lang="en-GB" dirty="0"/>
          </a:p>
          <a:p>
            <a:pPr marL="285750" indent="-285750">
              <a:buFont typeface="Arial" panose="020B0604020202020204" pitchFamily="34" charset="0"/>
              <a:buChar char="•"/>
            </a:pPr>
            <a:r>
              <a:rPr lang="en-GB" dirty="0"/>
              <a:t>Compositions should always be treated on a ‘Log-ratio-transformed scale’.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Many log-ratio transformations.. E.g. (mean)-centred </a:t>
            </a:r>
            <a:r>
              <a:rPr lang="en-GB" dirty="0" err="1"/>
              <a:t>lr</a:t>
            </a:r>
            <a:r>
              <a:rPr lang="en-GB" dirty="0"/>
              <a:t>    </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17261235-7914-4459-B5F2-2B23F59EA886}"/>
              </a:ext>
            </a:extLst>
          </p:cNvPr>
          <p:cNvPicPr>
            <a:picLocks noChangeAspect="1"/>
          </p:cNvPicPr>
          <p:nvPr/>
        </p:nvPicPr>
        <p:blipFill>
          <a:blip r:embed="rId3"/>
          <a:stretch>
            <a:fillRect/>
          </a:stretch>
        </p:blipFill>
        <p:spPr>
          <a:xfrm>
            <a:off x="1961247" y="3616573"/>
            <a:ext cx="8555511" cy="2717633"/>
          </a:xfrm>
          <a:prstGeom prst="rect">
            <a:avLst/>
          </a:prstGeom>
        </p:spPr>
      </p:pic>
      <p:pic>
        <p:nvPicPr>
          <p:cNvPr id="5" name="Picture 4">
            <a:extLst>
              <a:ext uri="{FF2B5EF4-FFF2-40B4-BE49-F238E27FC236}">
                <a16:creationId xmlns:a16="http://schemas.microsoft.com/office/drawing/2014/main" id="{8C82CB9A-C1E0-42BA-B9B9-9E546DD34754}"/>
              </a:ext>
            </a:extLst>
          </p:cNvPr>
          <p:cNvPicPr>
            <a:picLocks noChangeAspect="1"/>
          </p:cNvPicPr>
          <p:nvPr/>
        </p:nvPicPr>
        <p:blipFill>
          <a:blip r:embed="rId4"/>
          <a:stretch>
            <a:fillRect/>
          </a:stretch>
        </p:blipFill>
        <p:spPr>
          <a:xfrm>
            <a:off x="7591626" y="2993490"/>
            <a:ext cx="3257447" cy="771501"/>
          </a:xfrm>
          <a:prstGeom prst="rect">
            <a:avLst/>
          </a:prstGeom>
        </p:spPr>
      </p:pic>
      <p:pic>
        <p:nvPicPr>
          <p:cNvPr id="2050" name="Picture 2" descr="John Aitchison - Wikipedia">
            <a:extLst>
              <a:ext uri="{FF2B5EF4-FFF2-40B4-BE49-F238E27FC236}">
                <a16:creationId xmlns:a16="http://schemas.microsoft.com/office/drawing/2014/main" id="{979131AC-2036-D605-509A-613E0CB25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921" y="737854"/>
            <a:ext cx="2706624" cy="20299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79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523609" y="845389"/>
            <a:ext cx="11144781" cy="838268"/>
          </a:xfrm>
        </p:spPr>
        <p:txBody>
          <a:bodyPr>
            <a:normAutofit/>
          </a:bodyPr>
          <a:lstStyle/>
          <a:p>
            <a:r>
              <a:rPr lang="en-GB" sz="4000" dirty="0"/>
              <a:t>Aitchison (1986)</a:t>
            </a:r>
            <a:endParaRPr lang="en-GB" sz="4000" b="0" dirty="0"/>
          </a:p>
        </p:txBody>
      </p:sp>
      <p:sp>
        <p:nvSpPr>
          <p:cNvPr id="25" name="TextBox 24">
            <a:extLst>
              <a:ext uri="{FF2B5EF4-FFF2-40B4-BE49-F238E27FC236}">
                <a16:creationId xmlns:a16="http://schemas.microsoft.com/office/drawing/2014/main" id="{50212D67-D680-4A5C-8000-B14622E695F5}"/>
              </a:ext>
            </a:extLst>
          </p:cNvPr>
          <p:cNvSpPr txBox="1"/>
          <p:nvPr/>
        </p:nvSpPr>
        <p:spPr>
          <a:xfrm>
            <a:off x="926734" y="1683657"/>
            <a:ext cx="8887826" cy="2585323"/>
          </a:xfrm>
          <a:prstGeom prst="rect">
            <a:avLst/>
          </a:prstGeom>
          <a:noFill/>
        </p:spPr>
        <p:txBody>
          <a:bodyPr wrap="square">
            <a:spAutoFit/>
          </a:bodyPr>
          <a:lstStyle/>
          <a:p>
            <a:pPr marL="285750" indent="-285750">
              <a:buFont typeface="Arial" panose="020B0604020202020204" pitchFamily="34" charset="0"/>
              <a:buChar char="•"/>
            </a:pPr>
            <a:r>
              <a:rPr lang="en-GB" dirty="0"/>
              <a:t>Complex methodologies for modelling compositional analysis.</a:t>
            </a:r>
          </a:p>
          <a:p>
            <a:endParaRPr lang="en-GB" dirty="0"/>
          </a:p>
          <a:p>
            <a:pPr marL="285750" indent="-285750">
              <a:buFont typeface="Arial" panose="020B0604020202020204" pitchFamily="34" charset="0"/>
              <a:buChar char="•"/>
            </a:pPr>
            <a:r>
              <a:rPr lang="en-GB" dirty="0"/>
              <a:t>Compositions should always be treated always on a ‘Log-ratio-transformed scale’.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Many log-ratio transformations.. E.g. (mean)-centred </a:t>
            </a:r>
            <a:r>
              <a:rPr lang="en-GB" dirty="0" err="1"/>
              <a:t>lr</a:t>
            </a:r>
            <a:r>
              <a:rPr lang="en-GB" dirty="0"/>
              <a:t>    </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17261235-7914-4459-B5F2-2B23F59EA886}"/>
              </a:ext>
            </a:extLst>
          </p:cNvPr>
          <p:cNvPicPr>
            <a:picLocks noChangeAspect="1"/>
          </p:cNvPicPr>
          <p:nvPr/>
        </p:nvPicPr>
        <p:blipFill>
          <a:blip r:embed="rId3"/>
          <a:stretch>
            <a:fillRect/>
          </a:stretch>
        </p:blipFill>
        <p:spPr>
          <a:xfrm>
            <a:off x="1961247" y="3616573"/>
            <a:ext cx="8555511" cy="2717633"/>
          </a:xfrm>
          <a:prstGeom prst="rect">
            <a:avLst/>
          </a:prstGeom>
        </p:spPr>
      </p:pic>
      <p:pic>
        <p:nvPicPr>
          <p:cNvPr id="5" name="Picture 4">
            <a:extLst>
              <a:ext uri="{FF2B5EF4-FFF2-40B4-BE49-F238E27FC236}">
                <a16:creationId xmlns:a16="http://schemas.microsoft.com/office/drawing/2014/main" id="{8C82CB9A-C1E0-42BA-B9B9-9E546DD34754}"/>
              </a:ext>
            </a:extLst>
          </p:cNvPr>
          <p:cNvPicPr>
            <a:picLocks noChangeAspect="1"/>
          </p:cNvPicPr>
          <p:nvPr/>
        </p:nvPicPr>
        <p:blipFill>
          <a:blip r:embed="rId4"/>
          <a:stretch>
            <a:fillRect/>
          </a:stretch>
        </p:blipFill>
        <p:spPr>
          <a:xfrm>
            <a:off x="7591626" y="2926724"/>
            <a:ext cx="3539352" cy="838268"/>
          </a:xfrm>
          <a:prstGeom prst="rect">
            <a:avLst/>
          </a:prstGeom>
        </p:spPr>
      </p:pic>
      <p:sp>
        <p:nvSpPr>
          <p:cNvPr id="6" name="TextBox 5">
            <a:extLst>
              <a:ext uri="{FF2B5EF4-FFF2-40B4-BE49-F238E27FC236}">
                <a16:creationId xmlns:a16="http://schemas.microsoft.com/office/drawing/2014/main" id="{C1E140FE-348D-4E09-A2C4-B1869F4B4FDA}"/>
              </a:ext>
            </a:extLst>
          </p:cNvPr>
          <p:cNvSpPr txBox="1"/>
          <p:nvPr/>
        </p:nvSpPr>
        <p:spPr>
          <a:xfrm>
            <a:off x="8835991" y="5163314"/>
            <a:ext cx="3522847" cy="830997"/>
          </a:xfrm>
          <a:prstGeom prst="rect">
            <a:avLst/>
          </a:prstGeom>
          <a:noFill/>
        </p:spPr>
        <p:txBody>
          <a:bodyPr wrap="square" rtlCol="0">
            <a:spAutoFit/>
          </a:bodyPr>
          <a:lstStyle/>
          <a:p>
            <a:r>
              <a:rPr lang="en-GB" sz="2400" i="1" dirty="0">
                <a:solidFill>
                  <a:srgbClr val="FF0000"/>
                </a:solidFill>
              </a:rPr>
              <a:t>..Please don’t ask me questions here.</a:t>
            </a:r>
          </a:p>
        </p:txBody>
      </p:sp>
    </p:spTree>
    <p:extLst>
      <p:ext uri="{BB962C8B-B14F-4D97-AF65-F5344CB8AC3E}">
        <p14:creationId xmlns:p14="http://schemas.microsoft.com/office/powerpoint/2010/main" val="40041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147146" y="845389"/>
            <a:ext cx="11398824" cy="1753432"/>
          </a:xfrm>
        </p:spPr>
        <p:txBody>
          <a:bodyPr>
            <a:normAutofit/>
          </a:bodyPr>
          <a:lstStyle/>
          <a:p>
            <a:r>
              <a:rPr lang="en-GB" sz="4000" dirty="0"/>
              <a:t>Professor </a:t>
            </a:r>
            <a:r>
              <a:rPr lang="en-GB" sz="4000" dirty="0" err="1"/>
              <a:t>Pawlowsky-Glahn</a:t>
            </a:r>
            <a:br>
              <a:rPr lang="en-GB" sz="4000" dirty="0"/>
            </a:br>
            <a:r>
              <a:rPr lang="en-GB" sz="3200" dirty="0"/>
              <a:t>“Vector Spaces” &amp; “Aitchison Geometry”</a:t>
            </a:r>
            <a:endParaRPr lang="en-GB" sz="4000" b="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747C31-7A19-42D7-A5E7-5C49F331F04A}"/>
                  </a:ext>
                </a:extLst>
              </p:cNvPr>
              <p:cNvSpPr txBox="1"/>
              <p:nvPr/>
            </p:nvSpPr>
            <p:spPr>
              <a:xfrm>
                <a:off x="401188" y="2830573"/>
                <a:ext cx="11790812" cy="373666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1 , </m:t>
                              </m:r>
                            </m:sub>
                          </m:sSub>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2,  </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sub>
                          </m:sSub>
                        </m:e>
                      </m:d>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𝝐</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3200" i="1">
                              <a:solidFill>
                                <a:srgbClr val="404040"/>
                              </a:solidFill>
                              <a:effectLst/>
                              <a:latin typeface="Cambria Math" panose="02040503050406030204" pitchFamily="18" charset="0"/>
                              <a:ea typeface="Calibri" panose="020F0502020204030204" pitchFamily="34" charset="0"/>
                              <a:cs typeface="Times New Roman" panose="02020603050405020304" pitchFamily="18" charset="0"/>
                            </a:rPr>
                            <m:t>ℝ</m:t>
                          </m:r>
                        </m:e>
                        <m:sup>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D</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GB" sz="28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2800" b="1" i="1">
                              <a:effectLst/>
                              <a:latin typeface="Cambria Math" panose="02040503050406030204" pitchFamily="18" charset="0"/>
                              <a:ea typeface="Calibri" panose="020F0502020204030204" pitchFamily="34" charset="0"/>
                              <a:cs typeface="Times New Roman" panose="02020603050405020304" pitchFamily="18" charset="0"/>
                            </a:rPr>
                            <m:t>𝜮</m:t>
                          </m:r>
                        </m:e>
                        <m:sub>
                          <m:r>
                            <a:rPr lang="en-GB" sz="28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GB" sz="2800" b="1" i="1">
                              <a:effectLst/>
                              <a:latin typeface="Cambria Math" panose="02040503050406030204" pitchFamily="18" charset="0"/>
                              <a:ea typeface="Calibri" panose="020F0502020204030204" pitchFamily="34" charset="0"/>
                              <a:cs typeface="Times New Roman" panose="02020603050405020304" pitchFamily="18" charset="0"/>
                            </a:rPr>
                            <m:t>𝒙</m:t>
                          </m:r>
                        </m:sup>
                      </m:sSubSup>
                      <m:r>
                        <a:rPr lang="en-GB" sz="2800" b="1" i="1">
                          <a:effectLst/>
                          <a:latin typeface="Cambria Math" panose="02040503050406030204" pitchFamily="18" charset="0"/>
                          <a:ea typeface="Calibri" panose="020F0502020204030204" pitchFamily="34" charset="0"/>
                          <a:cs typeface="Times New Roman" panose="02020603050405020304" pitchFamily="18" charset="0"/>
                        </a:rPr>
                        <m:t>=</m:t>
                      </m:r>
                      <m:r>
                        <a:rPr lang="en-GB" sz="2800" b="1" i="1">
                          <a:effectLst/>
                          <a:latin typeface="Cambria Math" panose="02040503050406030204" pitchFamily="18" charset="0"/>
                          <a:ea typeface="Calibri" panose="020F0502020204030204" pitchFamily="34" charset="0"/>
                          <a:cs typeface="Times New Roman" panose="02020603050405020304" pitchFamily="18" charset="0"/>
                        </a:rPr>
                        <m:t>𝑪</m:t>
                      </m:r>
                    </m:oMath>
                  </m:oMathPara>
                </a14:m>
                <a:endParaRPr lang="en-GB" sz="28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GB"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Satisfying the </a:t>
                </a:r>
                <a:r>
                  <a:rPr lang="en-GB" sz="1800" b="1" dirty="0">
                    <a:effectLst/>
                    <a:latin typeface="Calibri" panose="020F0502020204030204" pitchFamily="34" charset="0"/>
                    <a:ea typeface="Times New Roman" panose="02020603050405020304" pitchFamily="18" charset="0"/>
                    <a:cs typeface="Times New Roman" panose="02020603050405020304" pitchFamily="18" charset="0"/>
                  </a:rPr>
                  <a:t>“closure constant” / “constraint”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means</a:t>
                </a:r>
                <a:r>
                  <a:rPr lang="en-GB" dirty="0">
                    <a:latin typeface="Calibri" panose="020F0502020204030204" pitchFamily="34" charset="0"/>
                    <a:ea typeface="Times New Roman" panose="02020603050405020304" pitchFamily="18" charset="0"/>
                    <a:cs typeface="Times New Roman" panose="02020603050405020304" pitchFamily="18" charset="0"/>
                  </a:rPr>
                  <a:t> representing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compositional data as a </a:t>
                </a:r>
                <a:r>
                  <a:rPr lang="en-GB" sz="1800" b="1" dirty="0">
                    <a:effectLst/>
                    <a:latin typeface="Calibri" panose="020F0502020204030204" pitchFamily="34" charset="0"/>
                    <a:ea typeface="Times New Roman" panose="02020603050405020304" pitchFamily="18" charset="0"/>
                    <a:cs typeface="Times New Roman" panose="02020603050405020304" pitchFamily="18" charset="0"/>
                  </a:rPr>
                  <a:t>simplex</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S</a:t>
                </a:r>
                <a:r>
                  <a:rPr lang="en-GB" sz="1800" i="1" baseline="30000" dirty="0">
                    <a:effectLst/>
                    <a:latin typeface="Calibri" panose="020F0502020204030204" pitchFamily="34" charset="0"/>
                    <a:ea typeface="Times New Roman" panose="02020603050405020304" pitchFamily="18" charset="0"/>
                    <a:cs typeface="Times New Roman" panose="02020603050405020304" pitchFamily="18" charset="0"/>
                  </a:rPr>
                  <a:t>D</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which is a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D</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-1 subset of real space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R</a:t>
                </a:r>
                <a:r>
                  <a:rPr lang="en-GB" sz="1800" i="1" baseline="30000" dirty="0">
                    <a:effectLst/>
                    <a:latin typeface="Calibri" panose="020F0502020204030204" pitchFamily="34" charset="0"/>
                    <a:ea typeface="Times New Roman" panose="02020603050405020304" pitchFamily="18" charset="0"/>
                    <a:cs typeface="Times New Roman" panose="02020603050405020304" pitchFamily="18" charset="0"/>
                  </a:rPr>
                  <a:t>D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in such a way as it becomes </a:t>
                </a:r>
                <a:r>
                  <a:rPr lang="en-GB" sz="2400" b="1" dirty="0">
                    <a:effectLst/>
                    <a:latin typeface="Calibri" panose="020F0502020204030204" pitchFamily="34" charset="0"/>
                    <a:ea typeface="Times New Roman" panose="02020603050405020304" pitchFamily="18" charset="0"/>
                    <a:cs typeface="Times New Roman" panose="02020603050405020304" pitchFamily="18" charset="0"/>
                  </a:rPr>
                  <a:t>‘scale invariant’. </a:t>
                </a:r>
                <a:endParaRPr lang="en-GB"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Any factor applied to the closure constant must be applied to the components of the simplex, preserving it’s</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‘Aitchison geometry’. </a:t>
                </a:r>
              </a:p>
              <a:p>
                <a:pPr>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This renders the ‘grand’ total irrelevant.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C747C31-7A19-42D7-A5E7-5C49F331F04A}"/>
                  </a:ext>
                </a:extLst>
              </p:cNvPr>
              <p:cNvSpPr txBox="1">
                <a:spLocks noRot="1" noChangeAspect="1" noMove="1" noResize="1" noEditPoints="1" noAdjustHandles="1" noChangeArrowheads="1" noChangeShapeType="1" noTextEdit="1"/>
              </p:cNvSpPr>
              <p:nvPr/>
            </p:nvSpPr>
            <p:spPr>
              <a:xfrm>
                <a:off x="401188" y="2830573"/>
                <a:ext cx="11790812" cy="3736664"/>
              </a:xfrm>
              <a:prstGeom prst="rect">
                <a:avLst/>
              </a:prstGeom>
              <a:blipFill>
                <a:blip r:embed="rId3"/>
                <a:stretch>
                  <a:fillRect l="-465" b="-163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07685100-EEAB-68C8-40F3-00634AED55FC}"/>
              </a:ext>
            </a:extLst>
          </p:cNvPr>
          <p:cNvPicPr>
            <a:picLocks noChangeAspect="1"/>
          </p:cNvPicPr>
          <p:nvPr/>
        </p:nvPicPr>
        <p:blipFill>
          <a:blip r:embed="rId4"/>
          <a:stretch>
            <a:fillRect/>
          </a:stretch>
        </p:blipFill>
        <p:spPr>
          <a:xfrm>
            <a:off x="8600040" y="656260"/>
            <a:ext cx="3444815" cy="2583611"/>
          </a:xfrm>
          <a:prstGeom prst="rect">
            <a:avLst/>
          </a:prstGeom>
          <a:ln>
            <a:noFill/>
          </a:ln>
          <a:effectLst>
            <a:softEdge rad="112500"/>
          </a:effectLst>
        </p:spPr>
      </p:pic>
    </p:spTree>
    <p:extLst>
      <p:ext uri="{BB962C8B-B14F-4D97-AF65-F5344CB8AC3E}">
        <p14:creationId xmlns:p14="http://schemas.microsoft.com/office/powerpoint/2010/main" val="11907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401188" y="845389"/>
            <a:ext cx="11144781" cy="1753432"/>
          </a:xfrm>
        </p:spPr>
        <p:txBody>
          <a:bodyPr>
            <a:normAutofit/>
          </a:bodyPr>
          <a:lstStyle/>
          <a:p>
            <a:r>
              <a:rPr lang="en-GB" sz="4000" dirty="0"/>
              <a:t>Professor </a:t>
            </a:r>
            <a:r>
              <a:rPr lang="en-GB" sz="4000" dirty="0" err="1"/>
              <a:t>Pawlowsky-Glahn</a:t>
            </a:r>
            <a:r>
              <a:rPr lang="en-GB" sz="4000" dirty="0"/>
              <a:t>: </a:t>
            </a:r>
            <a:br>
              <a:rPr lang="en-GB" sz="4000" dirty="0"/>
            </a:br>
            <a:r>
              <a:rPr lang="en-GB" sz="4000" dirty="0"/>
              <a:t>“Vector Spaces” &amp; </a:t>
            </a:r>
            <a:br>
              <a:rPr lang="en-GB" sz="4000" dirty="0"/>
            </a:br>
            <a:r>
              <a:rPr lang="en-GB" sz="4000" dirty="0"/>
              <a:t>“Aitchison Geometry”</a:t>
            </a:r>
            <a:endParaRPr lang="en-GB" sz="4000" b="0" dirty="0"/>
          </a:p>
        </p:txBody>
      </p:sp>
      <p:pic>
        <p:nvPicPr>
          <p:cNvPr id="3" name="Picture 2">
            <a:extLst>
              <a:ext uri="{FF2B5EF4-FFF2-40B4-BE49-F238E27FC236}">
                <a16:creationId xmlns:a16="http://schemas.microsoft.com/office/drawing/2014/main" id="{2C336F7D-AD5A-41D4-A1D5-092FC7911E44}"/>
              </a:ext>
            </a:extLst>
          </p:cNvPr>
          <p:cNvPicPr>
            <a:picLocks noChangeAspect="1"/>
          </p:cNvPicPr>
          <p:nvPr/>
        </p:nvPicPr>
        <p:blipFill>
          <a:blip r:embed="rId3"/>
          <a:stretch>
            <a:fillRect/>
          </a:stretch>
        </p:blipFill>
        <p:spPr>
          <a:xfrm>
            <a:off x="8373979" y="756364"/>
            <a:ext cx="3686476" cy="20742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747C31-7A19-42D7-A5E7-5C49F331F04A}"/>
                  </a:ext>
                </a:extLst>
              </p:cNvPr>
              <p:cNvSpPr txBox="1"/>
              <p:nvPr/>
            </p:nvSpPr>
            <p:spPr>
              <a:xfrm>
                <a:off x="401188" y="2875905"/>
                <a:ext cx="11790812" cy="3802579"/>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1 , </m:t>
                              </m:r>
                            </m:sub>
                          </m:sSub>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2,  </m:t>
                              </m:r>
                            </m:sub>
                          </m:sSub>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𝐷</m:t>
                              </m:r>
                            </m:sub>
                          </m:sSub>
                        </m:e>
                      </m:d>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𝝐</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3200" i="1">
                              <a:solidFill>
                                <a:srgbClr val="404040"/>
                              </a:solidFill>
                              <a:effectLst/>
                              <a:latin typeface="Cambria Math" panose="02040503050406030204" pitchFamily="18" charset="0"/>
                              <a:ea typeface="Calibri" panose="020F0502020204030204" pitchFamily="34" charset="0"/>
                              <a:cs typeface="Times New Roman" panose="02020603050405020304" pitchFamily="18" charset="0"/>
                            </a:rPr>
                            <m:t>ℝ</m:t>
                          </m:r>
                        </m:e>
                        <m:sup>
                          <m:r>
                            <m:rPr>
                              <m:sty m:val="p"/>
                            </m:rPr>
                            <a:rPr lang="en-GB" sz="1800">
                              <a:effectLst/>
                              <a:latin typeface="Cambria Math" panose="02040503050406030204" pitchFamily="18" charset="0"/>
                              <a:ea typeface="Calibri" panose="020F0502020204030204" pitchFamily="34" charset="0"/>
                              <a:cs typeface="Times New Roman" panose="02020603050405020304" pitchFamily="18" charset="0"/>
                            </a:rPr>
                            <m:t>D</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GB" sz="3200" b="1"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3200" b="1" i="1">
                              <a:effectLst/>
                              <a:latin typeface="Cambria Math" panose="02040503050406030204" pitchFamily="18" charset="0"/>
                              <a:ea typeface="Calibri" panose="020F0502020204030204" pitchFamily="34" charset="0"/>
                              <a:cs typeface="Times New Roman" panose="02020603050405020304" pitchFamily="18" charset="0"/>
                            </a:rPr>
                            <m:t>𝜮</m:t>
                          </m:r>
                        </m:e>
                        <m:sub>
                          <m:r>
                            <a:rPr lang="en-GB" sz="3200" b="1" i="1">
                              <a:effectLst/>
                              <a:latin typeface="Cambria Math" panose="02040503050406030204" pitchFamily="18" charset="0"/>
                              <a:ea typeface="Calibri" panose="020F0502020204030204" pitchFamily="34" charset="0"/>
                              <a:cs typeface="Times New Roman" panose="02020603050405020304" pitchFamily="18" charset="0"/>
                            </a:rPr>
                            <m:t>𝒊</m:t>
                          </m:r>
                        </m:sub>
                        <m:sup>
                          <m:r>
                            <a:rPr lang="en-GB" sz="3200" b="1" i="1">
                              <a:effectLst/>
                              <a:latin typeface="Cambria Math" panose="02040503050406030204" pitchFamily="18" charset="0"/>
                              <a:ea typeface="Calibri" panose="020F0502020204030204" pitchFamily="34" charset="0"/>
                              <a:cs typeface="Times New Roman" panose="02020603050405020304" pitchFamily="18" charset="0"/>
                            </a:rPr>
                            <m:t>𝒙</m:t>
                          </m:r>
                        </m:sup>
                      </m:sSubSup>
                      <m:r>
                        <a:rPr lang="en-GB" sz="3200" b="1" i="1">
                          <a:effectLst/>
                          <a:latin typeface="Cambria Math" panose="02040503050406030204" pitchFamily="18" charset="0"/>
                          <a:ea typeface="Calibri" panose="020F0502020204030204" pitchFamily="34" charset="0"/>
                          <a:cs typeface="Times New Roman" panose="02020603050405020304" pitchFamily="18" charset="0"/>
                        </a:rPr>
                        <m:t>=</m:t>
                      </m:r>
                      <m:r>
                        <a:rPr lang="en-GB" sz="3200" b="1" i="1">
                          <a:effectLst/>
                          <a:latin typeface="Cambria Math" panose="02040503050406030204" pitchFamily="18" charset="0"/>
                          <a:ea typeface="Calibri" panose="020F0502020204030204" pitchFamily="34" charset="0"/>
                          <a:cs typeface="Times New Roman" panose="02020603050405020304" pitchFamily="18" charset="0"/>
                        </a:rPr>
                        <m:t>𝑪</m:t>
                      </m:r>
                    </m:oMath>
                  </m:oMathPara>
                </a14:m>
                <a:endParaRPr lang="en-GB" sz="3200"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GB" b="1"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Satisfying the </a:t>
                </a:r>
                <a:r>
                  <a:rPr lang="en-GB" sz="1800" b="1" dirty="0">
                    <a:effectLst/>
                    <a:latin typeface="Calibri" panose="020F0502020204030204" pitchFamily="34" charset="0"/>
                    <a:ea typeface="Times New Roman" panose="02020603050405020304" pitchFamily="18" charset="0"/>
                    <a:cs typeface="Times New Roman" panose="02020603050405020304" pitchFamily="18" charset="0"/>
                  </a:rPr>
                  <a:t>“closure constant” / “constraint”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means</a:t>
                </a:r>
                <a:r>
                  <a:rPr lang="en-GB" dirty="0">
                    <a:latin typeface="Calibri" panose="020F0502020204030204" pitchFamily="34" charset="0"/>
                    <a:ea typeface="Times New Roman" panose="02020603050405020304" pitchFamily="18" charset="0"/>
                    <a:cs typeface="Times New Roman" panose="02020603050405020304" pitchFamily="18" charset="0"/>
                  </a:rPr>
                  <a:t> representing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compositional data as a simplex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S</a:t>
                </a:r>
                <a:r>
                  <a:rPr lang="en-GB" sz="1800" i="1" baseline="30000" dirty="0">
                    <a:effectLst/>
                    <a:latin typeface="Calibri" panose="020F0502020204030204" pitchFamily="34" charset="0"/>
                    <a:ea typeface="Times New Roman" panose="02020603050405020304" pitchFamily="18" charset="0"/>
                    <a:cs typeface="Times New Roman" panose="02020603050405020304" pitchFamily="18" charset="0"/>
                  </a:rPr>
                  <a:t>D</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which is a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D</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-1 subset of real space </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R</a:t>
                </a:r>
                <a:r>
                  <a:rPr lang="en-GB" sz="1800" i="1" baseline="30000" dirty="0">
                    <a:effectLst/>
                    <a:latin typeface="Calibri" panose="020F0502020204030204" pitchFamily="34" charset="0"/>
                    <a:ea typeface="Times New Roman" panose="02020603050405020304" pitchFamily="18" charset="0"/>
                    <a:cs typeface="Times New Roman" panose="02020603050405020304" pitchFamily="18" charset="0"/>
                  </a:rPr>
                  <a:t>D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in such a way as it becomes </a:t>
                </a:r>
                <a:r>
                  <a:rPr lang="en-GB" sz="2400" b="1" dirty="0">
                    <a:effectLst/>
                    <a:latin typeface="Calibri" panose="020F0502020204030204" pitchFamily="34" charset="0"/>
                    <a:ea typeface="Times New Roman" panose="02020603050405020304" pitchFamily="18" charset="0"/>
                    <a:cs typeface="Times New Roman" panose="02020603050405020304" pitchFamily="18" charset="0"/>
                  </a:rPr>
                  <a:t>‘scale invariant’. </a:t>
                </a:r>
                <a:endParaRPr lang="en-GB"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Any factor applied to the closure constant must be applied to the components of the simplex, preserving it’s</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‘Aitchison geometry’. </a:t>
                </a:r>
              </a:p>
              <a:p>
                <a:pPr>
                  <a:lnSpc>
                    <a:spcPct val="107000"/>
                  </a:lnSpc>
                  <a:spcAft>
                    <a:spcPts val="800"/>
                  </a:spcAft>
                </a:pP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This renders the ‘grand’ total irrelevant.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C747C31-7A19-42D7-A5E7-5C49F331F04A}"/>
                  </a:ext>
                </a:extLst>
              </p:cNvPr>
              <p:cNvSpPr txBox="1">
                <a:spLocks noRot="1" noChangeAspect="1" noMove="1" noResize="1" noEditPoints="1" noAdjustHandles="1" noChangeArrowheads="1" noChangeShapeType="1" noTextEdit="1"/>
              </p:cNvSpPr>
              <p:nvPr/>
            </p:nvSpPr>
            <p:spPr>
              <a:xfrm>
                <a:off x="401188" y="2875905"/>
                <a:ext cx="11790812" cy="3802579"/>
              </a:xfrm>
              <a:prstGeom prst="rect">
                <a:avLst/>
              </a:prstGeom>
              <a:blipFill>
                <a:blip r:embed="rId4"/>
                <a:stretch>
                  <a:fillRect l="-465" b="-1603"/>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8771117-3B4F-5C2A-01AF-C8A8D5739B9E}"/>
              </a:ext>
            </a:extLst>
          </p:cNvPr>
          <p:cNvSpPr txBox="1"/>
          <p:nvPr/>
        </p:nvSpPr>
        <p:spPr>
          <a:xfrm>
            <a:off x="8835991" y="5760675"/>
            <a:ext cx="3522847" cy="830997"/>
          </a:xfrm>
          <a:prstGeom prst="rect">
            <a:avLst/>
          </a:prstGeom>
          <a:noFill/>
        </p:spPr>
        <p:txBody>
          <a:bodyPr wrap="square" rtlCol="0">
            <a:spAutoFit/>
          </a:bodyPr>
          <a:lstStyle/>
          <a:p>
            <a:r>
              <a:rPr lang="en-GB" sz="2400" i="1" dirty="0">
                <a:solidFill>
                  <a:srgbClr val="FF0000"/>
                </a:solidFill>
              </a:rPr>
              <a:t>..Please don’t ask me questions here.</a:t>
            </a:r>
          </a:p>
        </p:txBody>
      </p:sp>
    </p:spTree>
    <p:extLst>
      <p:ext uri="{BB962C8B-B14F-4D97-AF65-F5344CB8AC3E}">
        <p14:creationId xmlns:p14="http://schemas.microsoft.com/office/powerpoint/2010/main" val="30599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2AB429-F4F8-A76D-AC37-2D4070B0E777}"/>
              </a:ext>
            </a:extLst>
          </p:cNvPr>
          <p:cNvPicPr>
            <a:picLocks noChangeAspect="1"/>
          </p:cNvPicPr>
          <p:nvPr/>
        </p:nvPicPr>
        <p:blipFill>
          <a:blip r:embed="rId3"/>
          <a:srcRect/>
          <a:stretch/>
        </p:blipFill>
        <p:spPr>
          <a:xfrm>
            <a:off x="1960184" y="1742750"/>
            <a:ext cx="8271631" cy="46527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C30D43E5-0C40-08F8-7000-FA1F524FC0EB}"/>
              </a:ext>
            </a:extLst>
          </p:cNvPr>
          <p:cNvSpPr txBox="1"/>
          <p:nvPr/>
        </p:nvSpPr>
        <p:spPr>
          <a:xfrm>
            <a:off x="3142593" y="882133"/>
            <a:ext cx="7767145" cy="523220"/>
          </a:xfrm>
          <a:prstGeom prst="rect">
            <a:avLst/>
          </a:prstGeom>
          <a:noFill/>
        </p:spPr>
        <p:txBody>
          <a:bodyPr wrap="square">
            <a:spAutoFit/>
          </a:bodyPr>
          <a:lstStyle/>
          <a:p>
            <a:r>
              <a:rPr lang="en-GB" sz="2800" b="1" dirty="0"/>
              <a:t>…A solution through geometry</a:t>
            </a:r>
          </a:p>
        </p:txBody>
      </p:sp>
    </p:spTree>
    <p:extLst>
      <p:ext uri="{BB962C8B-B14F-4D97-AF65-F5344CB8AC3E}">
        <p14:creationId xmlns:p14="http://schemas.microsoft.com/office/powerpoint/2010/main" val="330930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523609" y="845389"/>
            <a:ext cx="11144781" cy="898744"/>
          </a:xfrm>
        </p:spPr>
        <p:txBody>
          <a:bodyPr>
            <a:normAutofit/>
          </a:bodyPr>
          <a:lstStyle/>
          <a:p>
            <a:r>
              <a:rPr lang="en-GB" sz="4000" dirty="0"/>
              <a:t>Simplexes</a:t>
            </a:r>
            <a:endParaRPr lang="en-GB" sz="4000" b="0" dirty="0"/>
          </a:p>
        </p:txBody>
      </p:sp>
      <p:sp>
        <p:nvSpPr>
          <p:cNvPr id="4" name="AutoShape 2" descr="Festschrift in Honour of Vera Pawlowsky-Glahn">
            <a:extLst>
              <a:ext uri="{FF2B5EF4-FFF2-40B4-BE49-F238E27FC236}">
                <a16:creationId xmlns:a16="http://schemas.microsoft.com/office/drawing/2014/main" id="{837239BA-1CF3-9403-C29B-B6A7513CC4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2">
            <a:extLst>
              <a:ext uri="{FF2B5EF4-FFF2-40B4-BE49-F238E27FC236}">
                <a16:creationId xmlns:a16="http://schemas.microsoft.com/office/drawing/2014/main" id="{E56DC580-40B7-AD54-13E0-F07C6BEF0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84" y="1821308"/>
            <a:ext cx="2338177" cy="281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2">
            <a:extLst>
              <a:ext uri="{FF2B5EF4-FFF2-40B4-BE49-F238E27FC236}">
                <a16:creationId xmlns:a16="http://schemas.microsoft.com/office/drawing/2014/main" id="{E34F46BF-0EBA-A5EB-DCE1-4A3607B57742}"/>
              </a:ext>
            </a:extLst>
          </p:cNvPr>
          <p:cNvSpPr txBox="1">
            <a:spLocks noChangeArrowheads="1"/>
          </p:cNvSpPr>
          <p:nvPr/>
        </p:nvSpPr>
        <p:spPr bwMode="auto">
          <a:xfrm>
            <a:off x="634920" y="5145403"/>
            <a:ext cx="10922157" cy="8672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10000"/>
              </a:lnSpc>
              <a:spcAft>
                <a:spcPts val="600"/>
              </a:spcAft>
            </a:pPr>
            <a:r>
              <a:rPr lang="en-US" sz="1600" dirty="0">
                <a:effectLst/>
                <a:latin typeface="Cambria" panose="02040503050406030204" pitchFamily="18" charset="0"/>
                <a:ea typeface="Times New Roman" panose="02020603050405020304" pitchFamily="18" charset="0"/>
                <a:cs typeface="Times New Roman" panose="02020603050405020304" pitchFamily="18" charset="0"/>
              </a:rPr>
              <a:t>The simplex representation of compositions means that as time in one component of daily movement changes, one or other components must show an equal and opposite change in their total. They collapse compositions of D dimensions into a D-1 “simplex space”.</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7BC730E-D2D9-16C2-EBE8-9E26367063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7176" y="1821308"/>
            <a:ext cx="8891540" cy="2939897"/>
          </a:xfrm>
          <a:prstGeom prst="rect">
            <a:avLst/>
          </a:prstGeom>
          <a:noFill/>
        </p:spPr>
      </p:pic>
      <p:cxnSp>
        <p:nvCxnSpPr>
          <p:cNvPr id="5" name="Straight Connector 4">
            <a:extLst>
              <a:ext uri="{FF2B5EF4-FFF2-40B4-BE49-F238E27FC236}">
                <a16:creationId xmlns:a16="http://schemas.microsoft.com/office/drawing/2014/main" id="{9362F0B2-F92A-AB30-457F-24EB78D71E82}"/>
              </a:ext>
            </a:extLst>
          </p:cNvPr>
          <p:cNvCxnSpPr/>
          <p:nvPr/>
        </p:nvCxnSpPr>
        <p:spPr>
          <a:xfrm>
            <a:off x="262759" y="2112579"/>
            <a:ext cx="2091558" cy="2175642"/>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E09CAE4-2FD9-E977-C301-9489B80A0C4B}"/>
              </a:ext>
            </a:extLst>
          </p:cNvPr>
          <p:cNvSpPr txBox="1"/>
          <p:nvPr/>
        </p:nvSpPr>
        <p:spPr>
          <a:xfrm>
            <a:off x="4771697" y="1079395"/>
            <a:ext cx="6896694" cy="400110"/>
          </a:xfrm>
          <a:prstGeom prst="rect">
            <a:avLst/>
          </a:prstGeom>
          <a:noFill/>
        </p:spPr>
        <p:txBody>
          <a:bodyPr wrap="square" rtlCol="0">
            <a:spAutoFit/>
          </a:bodyPr>
          <a:lstStyle/>
          <a:p>
            <a:pPr algn="l"/>
            <a:r>
              <a:rPr lang="en-US" sz="2000" b="1" dirty="0"/>
              <a:t>Represent d-components on a d-1 Simplex.</a:t>
            </a:r>
            <a:endParaRPr lang="en-GB" sz="2000" b="1" dirty="0"/>
          </a:p>
        </p:txBody>
      </p:sp>
      <p:sp>
        <p:nvSpPr>
          <p:cNvPr id="10" name="TextBox 9">
            <a:extLst>
              <a:ext uri="{FF2B5EF4-FFF2-40B4-BE49-F238E27FC236}">
                <a16:creationId xmlns:a16="http://schemas.microsoft.com/office/drawing/2014/main" id="{5FAE7FC9-E7D4-E25A-6628-7E32A55AED43}"/>
              </a:ext>
            </a:extLst>
          </p:cNvPr>
          <p:cNvSpPr txBox="1"/>
          <p:nvPr/>
        </p:nvSpPr>
        <p:spPr>
          <a:xfrm>
            <a:off x="1823170" y="6332215"/>
            <a:ext cx="10205546" cy="369332"/>
          </a:xfrm>
          <a:prstGeom prst="rect">
            <a:avLst/>
          </a:prstGeom>
          <a:noFill/>
        </p:spPr>
        <p:txBody>
          <a:bodyPr wrap="square" rtlCol="0">
            <a:spAutoFit/>
          </a:bodyPr>
          <a:lstStyle/>
          <a:p>
            <a:pPr algn="l"/>
            <a:r>
              <a:rPr lang="en-US" dirty="0"/>
              <a:t>Again, this is all achieved for you by the upcoming ‘transformations” implemented in R.</a:t>
            </a:r>
            <a:endParaRPr lang="en-GB" dirty="0"/>
          </a:p>
        </p:txBody>
      </p:sp>
    </p:spTree>
    <p:extLst>
      <p:ext uri="{BB962C8B-B14F-4D97-AF65-F5344CB8AC3E}">
        <p14:creationId xmlns:p14="http://schemas.microsoft.com/office/powerpoint/2010/main" val="87182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triangle with red and blue balls&#10;&#10;Description automatically generated">
            <a:extLst>
              <a:ext uri="{FF2B5EF4-FFF2-40B4-BE49-F238E27FC236}">
                <a16:creationId xmlns:a16="http://schemas.microsoft.com/office/drawing/2014/main" id="{7FD25047-46FD-BAB7-0C8A-DD7321A9B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6509" y="1244182"/>
            <a:ext cx="5590068" cy="4444105"/>
          </a:xfrm>
          <a:prstGeom prst="rect">
            <a:avLst/>
          </a:prstGeom>
          <a:noFill/>
          <a:ln>
            <a:noFill/>
          </a:ln>
        </p:spPr>
      </p:pic>
      <p:sp>
        <p:nvSpPr>
          <p:cNvPr id="5" name="TextBox 4">
            <a:extLst>
              <a:ext uri="{FF2B5EF4-FFF2-40B4-BE49-F238E27FC236}">
                <a16:creationId xmlns:a16="http://schemas.microsoft.com/office/drawing/2014/main" id="{4EF8221D-655C-1FB9-4868-F50797CA4539}"/>
              </a:ext>
            </a:extLst>
          </p:cNvPr>
          <p:cNvSpPr txBox="1"/>
          <p:nvPr/>
        </p:nvSpPr>
        <p:spPr>
          <a:xfrm>
            <a:off x="6096000" y="1244182"/>
            <a:ext cx="5969876" cy="5262979"/>
          </a:xfrm>
          <a:prstGeom prst="rect">
            <a:avLst/>
          </a:prstGeom>
          <a:noFill/>
        </p:spPr>
        <p:txBody>
          <a:bodyPr wrap="square" rtlCol="0">
            <a:spAutoFit/>
          </a:bodyPr>
          <a:lstStyle/>
          <a:p>
            <a:pPr algn="l"/>
            <a:r>
              <a:rPr lang="en-US" sz="2800" dirty="0"/>
              <a:t>In summary - converting data into the simplex space (achieved by the log-transformations) means: </a:t>
            </a:r>
          </a:p>
          <a:p>
            <a:pPr algn="l"/>
            <a:endParaRPr lang="en-US" sz="2800" dirty="0"/>
          </a:p>
          <a:p>
            <a:pPr marL="457200" indent="-457200" algn="l">
              <a:buFont typeface="Arial" panose="020B0604020202020204" pitchFamily="34" charset="0"/>
              <a:buChar char="•"/>
            </a:pPr>
            <a:r>
              <a:rPr lang="en-US" sz="2800" dirty="0"/>
              <a:t>The sum total becomes irrelevant.</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dirty="0"/>
              <a:t>The data are scale invariant.</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b="1" dirty="0"/>
              <a:t>A change in one component has appropriate penalty for other component(s).</a:t>
            </a:r>
            <a:endParaRPr lang="en-GB" sz="2800" b="1" dirty="0"/>
          </a:p>
        </p:txBody>
      </p:sp>
    </p:spTree>
    <p:extLst>
      <p:ext uri="{BB962C8B-B14F-4D97-AF65-F5344CB8AC3E}">
        <p14:creationId xmlns:p14="http://schemas.microsoft.com/office/powerpoint/2010/main" val="126264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06AC-CAF6-69A5-13EB-1622D936B89E}"/>
              </a:ext>
            </a:extLst>
          </p:cNvPr>
          <p:cNvSpPr>
            <a:spLocks noGrp="1"/>
          </p:cNvSpPr>
          <p:nvPr>
            <p:ph type="title"/>
          </p:nvPr>
        </p:nvSpPr>
        <p:spPr>
          <a:xfrm>
            <a:off x="2173816" y="2184734"/>
            <a:ext cx="7844368" cy="1515200"/>
          </a:xfrm>
        </p:spPr>
        <p:txBody>
          <a:bodyPr/>
          <a:lstStyle/>
          <a:p>
            <a:r>
              <a:rPr lang="en-US" dirty="0"/>
              <a:t>Part II: Implementation in R</a:t>
            </a:r>
            <a:endParaRPr lang="en-GB" dirty="0"/>
          </a:p>
        </p:txBody>
      </p:sp>
    </p:spTree>
    <p:extLst>
      <p:ext uri="{BB962C8B-B14F-4D97-AF65-F5344CB8AC3E}">
        <p14:creationId xmlns:p14="http://schemas.microsoft.com/office/powerpoint/2010/main" val="121109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3CD1E0-5D34-D920-B9D4-4026C3DBDDDE}"/>
              </a:ext>
            </a:extLst>
          </p:cNvPr>
          <p:cNvGraphicFramePr/>
          <p:nvPr>
            <p:extLst>
              <p:ext uri="{D42A27DB-BD31-4B8C-83A1-F6EECF244321}">
                <p14:modId xmlns:p14="http://schemas.microsoft.com/office/powerpoint/2010/main" val="763365190"/>
              </p:ext>
            </p:extLst>
          </p:nvPr>
        </p:nvGraphicFramePr>
        <p:xfrm>
          <a:off x="1312238" y="884053"/>
          <a:ext cx="9567524" cy="5711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132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3CD1E0-5D34-D920-B9D4-4026C3DBDDDE}"/>
              </a:ext>
            </a:extLst>
          </p:cNvPr>
          <p:cNvGraphicFramePr/>
          <p:nvPr>
            <p:extLst>
              <p:ext uri="{D42A27DB-BD31-4B8C-83A1-F6EECF244321}">
                <p14:modId xmlns:p14="http://schemas.microsoft.com/office/powerpoint/2010/main" val="66448299"/>
              </p:ext>
            </p:extLst>
          </p:nvPr>
        </p:nvGraphicFramePr>
        <p:xfrm>
          <a:off x="1312238" y="884053"/>
          <a:ext cx="9567524" cy="5711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192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617498-D8B7-4379-B88A-B79FDCE60805}"/>
              </a:ext>
            </a:extLst>
          </p:cNvPr>
          <p:cNvSpPr>
            <a:spLocks noGrp="1"/>
          </p:cNvSpPr>
          <p:nvPr>
            <p:ph type="subTitle" idx="1"/>
          </p:nvPr>
        </p:nvSpPr>
        <p:spPr>
          <a:xfrm>
            <a:off x="4838365" y="6279395"/>
            <a:ext cx="2515269" cy="540071"/>
          </a:xfrm>
        </p:spPr>
        <p:txBody>
          <a:bodyPr>
            <a:normAutofit/>
          </a:bodyPr>
          <a:lstStyle/>
          <a:p>
            <a:r>
              <a:rPr lang="en-GB" b="1" i="1" dirty="0"/>
              <a:t>John Mitchell</a:t>
            </a:r>
            <a:endParaRPr lang="en-GB" sz="1800" b="1" i="1" dirty="0"/>
          </a:p>
        </p:txBody>
      </p:sp>
      <p:sp>
        <p:nvSpPr>
          <p:cNvPr id="4" name="Text Placeholder 7">
            <a:extLst>
              <a:ext uri="{FF2B5EF4-FFF2-40B4-BE49-F238E27FC236}">
                <a16:creationId xmlns:a16="http://schemas.microsoft.com/office/drawing/2014/main" id="{4A035904-EDDD-43AB-8143-B13621A86C29}"/>
              </a:ext>
            </a:extLst>
          </p:cNvPr>
          <p:cNvSpPr txBox="1">
            <a:spLocks noGrp="1"/>
          </p:cNvSpPr>
          <p:nvPr>
            <p:ph type="ctrTitle"/>
          </p:nvPr>
        </p:nvSpPr>
        <p:spPr>
          <a:xfrm>
            <a:off x="1109272" y="812799"/>
            <a:ext cx="9973456" cy="1720969"/>
          </a:xfrm>
          <a:prstGeom prst="rect">
            <a:avLst/>
          </a:prstGeom>
        </p:spPr>
        <p:txBody>
          <a:bodyPr>
            <a:normAutofit/>
          </a:bodyPr>
          <a:lstStyle>
            <a:lvl1pPr marL="361950"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1pPr>
            <a:lvl2pPr marL="715963"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077913"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3pPr>
            <a:lvl4pPr marL="1431925"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4pPr>
            <a:lvl5pPr marL="1793875"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sz="4000" dirty="0"/>
              <a:t>Compositional Data Analysis</a:t>
            </a:r>
            <a:br>
              <a:rPr lang="en-US" sz="4000" dirty="0"/>
            </a:br>
            <a:r>
              <a:rPr lang="en-US" sz="4000" dirty="0"/>
              <a:t> of 24-hour Movement Data</a:t>
            </a:r>
            <a:endParaRPr kumimoji="0" lang="en-GB" sz="4800" b="0" i="0" u="none" strike="noStrike" kern="1200" cap="none" spc="0" normalizeH="0" baseline="0" noProof="0" dirty="0">
              <a:ln>
                <a:noFill/>
              </a:ln>
              <a:solidFill>
                <a:sysClr val="windowText" lastClr="000000"/>
              </a:solidFill>
              <a:effectLst/>
              <a:uLnTx/>
              <a:uFillTx/>
              <a:latin typeface="Cambria" panose="02040503050406030204" pitchFamily="18" charset="0"/>
              <a:ea typeface="Cambria" panose="02040503050406030204" pitchFamily="18" charset="0"/>
              <a:cs typeface="+mj-cs"/>
            </a:endParaRPr>
          </a:p>
        </p:txBody>
      </p:sp>
      <p:pic>
        <p:nvPicPr>
          <p:cNvPr id="2" name="Picture 1">
            <a:extLst>
              <a:ext uri="{FF2B5EF4-FFF2-40B4-BE49-F238E27FC236}">
                <a16:creationId xmlns:a16="http://schemas.microsoft.com/office/drawing/2014/main" id="{167E569B-BA6C-7427-1545-92072BF76226}"/>
              </a:ext>
            </a:extLst>
          </p:cNvPr>
          <p:cNvPicPr>
            <a:picLocks noChangeAspect="1"/>
          </p:cNvPicPr>
          <p:nvPr/>
        </p:nvPicPr>
        <p:blipFill>
          <a:blip r:embed="rId3"/>
          <a:stretch>
            <a:fillRect/>
          </a:stretch>
        </p:blipFill>
        <p:spPr>
          <a:xfrm>
            <a:off x="4057933" y="2787202"/>
            <a:ext cx="4268638" cy="3377893"/>
          </a:xfrm>
          <a:prstGeom prst="rect">
            <a:avLst/>
          </a:prstGeom>
        </p:spPr>
      </p:pic>
    </p:spTree>
    <p:extLst>
      <p:ext uri="{BB962C8B-B14F-4D97-AF65-F5344CB8AC3E}">
        <p14:creationId xmlns:p14="http://schemas.microsoft.com/office/powerpoint/2010/main" val="6075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A6AD5-AB87-4626-BC8A-3FFC1D0778F0}"/>
              </a:ext>
            </a:extLst>
          </p:cNvPr>
          <p:cNvPicPr>
            <a:picLocks noChangeAspect="1"/>
          </p:cNvPicPr>
          <p:nvPr/>
        </p:nvPicPr>
        <p:blipFill rotWithShape="1">
          <a:blip r:embed="rId2"/>
          <a:srcRect l="28595" t="19398" r="26745" b="9200"/>
          <a:stretch/>
        </p:blipFill>
        <p:spPr>
          <a:xfrm>
            <a:off x="0" y="764529"/>
            <a:ext cx="6688206" cy="6014742"/>
          </a:xfrm>
          <a:prstGeom prst="rect">
            <a:avLst/>
          </a:prstGeom>
        </p:spPr>
      </p:pic>
      <p:pic>
        <p:nvPicPr>
          <p:cNvPr id="6" name="Picture 5">
            <a:extLst>
              <a:ext uri="{FF2B5EF4-FFF2-40B4-BE49-F238E27FC236}">
                <a16:creationId xmlns:a16="http://schemas.microsoft.com/office/drawing/2014/main" id="{7986B328-9B41-4841-A9C3-BB7A334448D1}"/>
              </a:ext>
            </a:extLst>
          </p:cNvPr>
          <p:cNvPicPr>
            <a:picLocks noChangeAspect="1"/>
          </p:cNvPicPr>
          <p:nvPr/>
        </p:nvPicPr>
        <p:blipFill rotWithShape="1">
          <a:blip r:embed="rId3"/>
          <a:srcRect l="27500" t="11111" r="20104" b="10555"/>
          <a:stretch/>
        </p:blipFill>
        <p:spPr>
          <a:xfrm>
            <a:off x="6832600" y="574029"/>
            <a:ext cx="5270259" cy="4432047"/>
          </a:xfrm>
          <a:prstGeom prst="rect">
            <a:avLst/>
          </a:prstGeom>
        </p:spPr>
      </p:pic>
      <p:pic>
        <p:nvPicPr>
          <p:cNvPr id="8" name="Picture 7">
            <a:extLst>
              <a:ext uri="{FF2B5EF4-FFF2-40B4-BE49-F238E27FC236}">
                <a16:creationId xmlns:a16="http://schemas.microsoft.com/office/drawing/2014/main" id="{38FC1C81-E361-494E-9A77-61D4DFA3A17A}"/>
              </a:ext>
            </a:extLst>
          </p:cNvPr>
          <p:cNvPicPr>
            <a:picLocks noChangeAspect="1"/>
          </p:cNvPicPr>
          <p:nvPr/>
        </p:nvPicPr>
        <p:blipFill rotWithShape="1">
          <a:blip r:embed="rId4"/>
          <a:srcRect l="36250" t="33704" r="22917" b="21852"/>
          <a:stretch/>
        </p:blipFill>
        <p:spPr>
          <a:xfrm>
            <a:off x="9271513" y="5006076"/>
            <a:ext cx="2805946" cy="1717926"/>
          </a:xfrm>
          <a:prstGeom prst="rect">
            <a:avLst/>
          </a:prstGeom>
        </p:spPr>
      </p:pic>
      <p:sp>
        <p:nvSpPr>
          <p:cNvPr id="9" name="Rectangle 8">
            <a:extLst>
              <a:ext uri="{FF2B5EF4-FFF2-40B4-BE49-F238E27FC236}">
                <a16:creationId xmlns:a16="http://schemas.microsoft.com/office/drawing/2014/main" id="{67B47E47-BA13-410B-AEF0-DAA4061CDE79}"/>
              </a:ext>
            </a:extLst>
          </p:cNvPr>
          <p:cNvSpPr/>
          <p:nvPr/>
        </p:nvSpPr>
        <p:spPr>
          <a:xfrm>
            <a:off x="9182372" y="4927347"/>
            <a:ext cx="2920487" cy="1851924"/>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C70138C3-B993-4797-95B2-1D62C766C12F}"/>
              </a:ext>
            </a:extLst>
          </p:cNvPr>
          <p:cNvSpPr/>
          <p:nvPr/>
        </p:nvSpPr>
        <p:spPr>
          <a:xfrm>
            <a:off x="9088777" y="3238500"/>
            <a:ext cx="237989" cy="1905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974BBDC2-A9AE-441A-99E5-3BE440FEAFB2}"/>
              </a:ext>
            </a:extLst>
          </p:cNvPr>
          <p:cNvCxnSpPr/>
          <p:nvPr/>
        </p:nvCxnSpPr>
        <p:spPr>
          <a:xfrm>
            <a:off x="9326766" y="3429000"/>
            <a:ext cx="2776093" cy="1498347"/>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A704B5D3-6044-44E9-867A-EB606109C3C0}"/>
              </a:ext>
            </a:extLst>
          </p:cNvPr>
          <p:cNvCxnSpPr>
            <a:cxnSpLocks/>
            <a:stCxn id="10" idx="1"/>
          </p:cNvCxnSpPr>
          <p:nvPr/>
        </p:nvCxnSpPr>
        <p:spPr>
          <a:xfrm>
            <a:off x="9088777" y="3333750"/>
            <a:ext cx="93595" cy="159359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1" name="Title 1">
            <a:extLst>
              <a:ext uri="{FF2B5EF4-FFF2-40B4-BE49-F238E27FC236}">
                <a16:creationId xmlns:a16="http://schemas.microsoft.com/office/drawing/2014/main" id="{6BEFD15F-7AED-495B-9023-95CA7ABAA2F3}"/>
              </a:ext>
            </a:extLst>
          </p:cNvPr>
          <p:cNvSpPr>
            <a:spLocks noGrp="1"/>
          </p:cNvSpPr>
          <p:nvPr>
            <p:ph type="title"/>
          </p:nvPr>
        </p:nvSpPr>
        <p:spPr>
          <a:xfrm>
            <a:off x="194436" y="518760"/>
            <a:ext cx="11883023" cy="619916"/>
          </a:xfrm>
        </p:spPr>
        <p:txBody>
          <a:bodyPr>
            <a:normAutofit fontScale="90000"/>
          </a:bodyPr>
          <a:lstStyle/>
          <a:p>
            <a:r>
              <a:rPr lang="en-GB" dirty="0"/>
              <a:t>Resources – </a:t>
            </a:r>
            <a:r>
              <a:rPr lang="en-GB" dirty="0" err="1"/>
              <a:t>Codapack</a:t>
            </a:r>
            <a:r>
              <a:rPr lang="en-GB" dirty="0"/>
              <a:t> </a:t>
            </a:r>
          </a:p>
        </p:txBody>
      </p:sp>
    </p:spTree>
    <p:extLst>
      <p:ext uri="{BB962C8B-B14F-4D97-AF65-F5344CB8AC3E}">
        <p14:creationId xmlns:p14="http://schemas.microsoft.com/office/powerpoint/2010/main" val="148631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7B9D3E2B-53A6-4B0C-AC7C-940B3962AF2C}"/>
              </a:ext>
            </a:extLst>
          </p:cNvPr>
          <p:cNvPicPr>
            <a:picLocks noChangeAspect="1"/>
          </p:cNvPicPr>
          <p:nvPr/>
        </p:nvPicPr>
        <p:blipFill rotWithShape="1">
          <a:blip r:embed="rId2"/>
          <a:srcRect l="27980" t="16060" r="29354" b="8114"/>
          <a:stretch/>
        </p:blipFill>
        <p:spPr>
          <a:xfrm>
            <a:off x="7912100" y="529166"/>
            <a:ext cx="4279900" cy="3657600"/>
          </a:xfrm>
          <a:prstGeom prst="rect">
            <a:avLst/>
          </a:prstGeom>
        </p:spPr>
      </p:pic>
      <p:pic>
        <p:nvPicPr>
          <p:cNvPr id="11" name="Picture 10">
            <a:extLst>
              <a:ext uri="{FF2B5EF4-FFF2-40B4-BE49-F238E27FC236}">
                <a16:creationId xmlns:a16="http://schemas.microsoft.com/office/drawing/2014/main" id="{EEDB346C-A3D9-4631-8CA0-D7AFE4FDB700}"/>
              </a:ext>
            </a:extLst>
          </p:cNvPr>
          <p:cNvPicPr>
            <a:picLocks noChangeAspect="1"/>
          </p:cNvPicPr>
          <p:nvPr/>
        </p:nvPicPr>
        <p:blipFill rotWithShape="1">
          <a:blip r:embed="rId3"/>
          <a:srcRect l="22604" t="7778" r="20416" b="9630"/>
          <a:stretch/>
        </p:blipFill>
        <p:spPr>
          <a:xfrm>
            <a:off x="366399" y="935421"/>
            <a:ext cx="6901943" cy="5627544"/>
          </a:xfrm>
          <a:prstGeom prst="rect">
            <a:avLst/>
          </a:prstGeom>
        </p:spPr>
      </p:pic>
      <p:pic>
        <p:nvPicPr>
          <p:cNvPr id="13" name="Picture 12">
            <a:extLst>
              <a:ext uri="{FF2B5EF4-FFF2-40B4-BE49-F238E27FC236}">
                <a16:creationId xmlns:a16="http://schemas.microsoft.com/office/drawing/2014/main" id="{C0DDFCEE-F093-44CF-8E13-A62EF3B80D74}"/>
              </a:ext>
            </a:extLst>
          </p:cNvPr>
          <p:cNvPicPr>
            <a:picLocks noChangeAspect="1"/>
          </p:cNvPicPr>
          <p:nvPr/>
        </p:nvPicPr>
        <p:blipFill rotWithShape="1">
          <a:blip r:embed="rId4"/>
          <a:srcRect l="1354" t="27778" r="1354" b="24629"/>
          <a:stretch/>
        </p:blipFill>
        <p:spPr>
          <a:xfrm>
            <a:off x="7793212" y="4966490"/>
            <a:ext cx="4055887" cy="1116020"/>
          </a:xfrm>
          <a:prstGeom prst="rect">
            <a:avLst/>
          </a:prstGeom>
        </p:spPr>
      </p:pic>
      <p:cxnSp>
        <p:nvCxnSpPr>
          <p:cNvPr id="17" name="Straight Arrow Connector 16">
            <a:extLst>
              <a:ext uri="{FF2B5EF4-FFF2-40B4-BE49-F238E27FC236}">
                <a16:creationId xmlns:a16="http://schemas.microsoft.com/office/drawing/2014/main" id="{1F51BD53-1D60-460A-B2F6-1E41F34BBC3A}"/>
              </a:ext>
            </a:extLst>
          </p:cNvPr>
          <p:cNvCxnSpPr/>
          <p:nvPr/>
        </p:nvCxnSpPr>
        <p:spPr>
          <a:xfrm>
            <a:off x="10917767" y="5274733"/>
            <a:ext cx="245533" cy="21590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7583032C-D76F-42D3-BA9A-16B09EB411B4}"/>
              </a:ext>
            </a:extLst>
          </p:cNvPr>
          <p:cNvSpPr txBox="1"/>
          <p:nvPr/>
        </p:nvSpPr>
        <p:spPr>
          <a:xfrm>
            <a:off x="11040533" y="5075767"/>
            <a:ext cx="986367" cy="369332"/>
          </a:xfrm>
          <a:prstGeom prst="rect">
            <a:avLst/>
          </a:prstGeom>
          <a:noFill/>
        </p:spPr>
        <p:txBody>
          <a:bodyPr wrap="square" rtlCol="0">
            <a:spAutoFit/>
          </a:bodyPr>
          <a:lstStyle/>
          <a:p>
            <a:r>
              <a:rPr lang="en-GB" dirty="0"/>
              <a:t>YASSS</a:t>
            </a:r>
          </a:p>
        </p:txBody>
      </p:sp>
      <p:sp>
        <p:nvSpPr>
          <p:cNvPr id="7" name="Rectangle 6">
            <a:extLst>
              <a:ext uri="{FF2B5EF4-FFF2-40B4-BE49-F238E27FC236}">
                <a16:creationId xmlns:a16="http://schemas.microsoft.com/office/drawing/2014/main" id="{AABC3412-8B1C-47DD-8EF7-136F6ADDBF84}"/>
              </a:ext>
            </a:extLst>
          </p:cNvPr>
          <p:cNvSpPr/>
          <p:nvPr/>
        </p:nvSpPr>
        <p:spPr>
          <a:xfrm>
            <a:off x="7793212" y="4966490"/>
            <a:ext cx="4279900" cy="1116020"/>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32AED13-41FF-428F-8F83-09A0B5FE4C74}"/>
              </a:ext>
            </a:extLst>
          </p:cNvPr>
          <p:cNvSpPr/>
          <p:nvPr/>
        </p:nvSpPr>
        <p:spPr>
          <a:xfrm>
            <a:off x="9381761" y="3745230"/>
            <a:ext cx="237989" cy="1905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E58D5F01-8F9A-482B-9959-2D174FA591DF}"/>
              </a:ext>
            </a:extLst>
          </p:cNvPr>
          <p:cNvCxnSpPr>
            <a:cxnSpLocks/>
          </p:cNvCxnSpPr>
          <p:nvPr/>
        </p:nvCxnSpPr>
        <p:spPr>
          <a:xfrm>
            <a:off x="9619750" y="3935730"/>
            <a:ext cx="2453362" cy="103076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5D82D25-2461-4E0E-9B49-F69A37D6643A}"/>
              </a:ext>
            </a:extLst>
          </p:cNvPr>
          <p:cNvCxnSpPr>
            <a:cxnSpLocks/>
          </p:cNvCxnSpPr>
          <p:nvPr/>
        </p:nvCxnSpPr>
        <p:spPr>
          <a:xfrm flipH="1">
            <a:off x="7793213" y="3935730"/>
            <a:ext cx="1588548" cy="103076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378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A48C4FA-EFFD-4441-BA67-661E9C484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37" y="774431"/>
            <a:ext cx="5599958" cy="4060328"/>
          </a:xfrm>
          <a:prstGeom prst="rect">
            <a:avLst/>
          </a:prstGeom>
        </p:spPr>
      </p:pic>
      <p:pic>
        <p:nvPicPr>
          <p:cNvPr id="6" name="Picture 5">
            <a:extLst>
              <a:ext uri="{FF2B5EF4-FFF2-40B4-BE49-F238E27FC236}">
                <a16:creationId xmlns:a16="http://schemas.microsoft.com/office/drawing/2014/main" id="{FB771FD5-FF4E-465A-A1BA-2A691AAC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703" y="1100900"/>
            <a:ext cx="4445990" cy="2597163"/>
          </a:xfrm>
          <a:prstGeom prst="rect">
            <a:avLst/>
          </a:prstGeom>
        </p:spPr>
      </p:pic>
      <p:sp>
        <p:nvSpPr>
          <p:cNvPr id="7" name="Rectangle 6">
            <a:extLst>
              <a:ext uri="{FF2B5EF4-FFF2-40B4-BE49-F238E27FC236}">
                <a16:creationId xmlns:a16="http://schemas.microsoft.com/office/drawing/2014/main" id="{B67602BB-024A-45EF-9CFF-F48860578A0D}"/>
              </a:ext>
            </a:extLst>
          </p:cNvPr>
          <p:cNvSpPr/>
          <p:nvPr/>
        </p:nvSpPr>
        <p:spPr>
          <a:xfrm>
            <a:off x="3369566" y="3587725"/>
            <a:ext cx="8059242" cy="2031325"/>
          </a:xfrm>
          <a:prstGeom prst="rect">
            <a:avLst/>
          </a:prstGeom>
        </p:spPr>
        <p:txBody>
          <a:bodyPr wrap="square">
            <a:spAutoFit/>
          </a:bodyPr>
          <a:lstStyle/>
          <a:p>
            <a:r>
              <a:rPr lang="en-GB" dirty="0" err="1"/>
              <a:t>data$BMI</a:t>
            </a:r>
            <a:r>
              <a:rPr lang="en-GB" dirty="0"/>
              <a:t>: (0,25]</a:t>
            </a:r>
          </a:p>
          <a:p>
            <a:r>
              <a:rPr lang="en-GB" dirty="0"/>
              <a:t>       SB      		LIPA      		MVPA     		SLEEP </a:t>
            </a:r>
          </a:p>
          <a:p>
            <a:r>
              <a:rPr lang="en-GB" dirty="0"/>
              <a:t>9.4012854 	7.0608918 	0.5806844 	6.9571429 </a:t>
            </a:r>
          </a:p>
          <a:p>
            <a:r>
              <a:rPr lang="en-GB" dirty="0"/>
              <a:t>--------------------------------------------------------------------------------------- </a:t>
            </a:r>
          </a:p>
          <a:p>
            <a:r>
              <a:rPr lang="en-GB" dirty="0" err="1"/>
              <a:t>data$BMI</a:t>
            </a:r>
            <a:r>
              <a:rPr lang="en-GB" dirty="0"/>
              <a:t>: (25,100]</a:t>
            </a:r>
          </a:p>
          <a:p>
            <a:r>
              <a:rPr lang="en-GB" dirty="0"/>
              <a:t>       SB      		LIPA      		MVPA     		SLEEP </a:t>
            </a:r>
          </a:p>
          <a:p>
            <a:r>
              <a:rPr lang="en-GB" dirty="0"/>
              <a:t>9.7494291 	7.0280280 	0.4949372 	6.7276038</a:t>
            </a:r>
          </a:p>
        </p:txBody>
      </p:sp>
      <p:sp>
        <p:nvSpPr>
          <p:cNvPr id="2" name="TextBox 1">
            <a:extLst>
              <a:ext uri="{FF2B5EF4-FFF2-40B4-BE49-F238E27FC236}">
                <a16:creationId xmlns:a16="http://schemas.microsoft.com/office/drawing/2014/main" id="{ABD0A4F2-18BF-A069-599A-E1333F8406AD}"/>
              </a:ext>
            </a:extLst>
          </p:cNvPr>
          <p:cNvSpPr txBox="1"/>
          <p:nvPr/>
        </p:nvSpPr>
        <p:spPr>
          <a:xfrm>
            <a:off x="5525525" y="878264"/>
            <a:ext cx="2733575" cy="461665"/>
          </a:xfrm>
          <a:prstGeom prst="rect">
            <a:avLst/>
          </a:prstGeom>
          <a:noFill/>
        </p:spPr>
        <p:txBody>
          <a:bodyPr wrap="square" rtlCol="0">
            <a:spAutoFit/>
          </a:bodyPr>
          <a:lstStyle/>
          <a:p>
            <a:pPr algn="l"/>
            <a:r>
              <a:rPr lang="en-US" sz="2400" b="1" dirty="0"/>
              <a:t>Totals</a:t>
            </a:r>
          </a:p>
        </p:txBody>
      </p:sp>
    </p:spTree>
    <p:extLst>
      <p:ext uri="{BB962C8B-B14F-4D97-AF65-F5344CB8AC3E}">
        <p14:creationId xmlns:p14="http://schemas.microsoft.com/office/powerpoint/2010/main" val="338345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A48C4FA-EFFD-4441-BA67-661E9C484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04" y="2026916"/>
            <a:ext cx="5270572" cy="3821502"/>
          </a:xfrm>
          <a:prstGeom prst="rect">
            <a:avLst/>
          </a:prstGeom>
        </p:spPr>
      </p:pic>
      <p:sp>
        <p:nvSpPr>
          <p:cNvPr id="9" name="Content Placeholder 2">
            <a:extLst>
              <a:ext uri="{FF2B5EF4-FFF2-40B4-BE49-F238E27FC236}">
                <a16:creationId xmlns:a16="http://schemas.microsoft.com/office/drawing/2014/main" id="{D39DA94A-35D8-4F24-A645-E583949B3E3A}"/>
              </a:ext>
            </a:extLst>
          </p:cNvPr>
          <p:cNvSpPr txBox="1">
            <a:spLocks/>
          </p:cNvSpPr>
          <p:nvPr/>
        </p:nvSpPr>
        <p:spPr>
          <a:xfrm>
            <a:off x="3811283" y="1845782"/>
            <a:ext cx="8380717" cy="4525963"/>
          </a:xfrm>
          <a:prstGeom prst="rect">
            <a:avLst/>
          </a:prstGeom>
        </p:spPr>
        <p:txBody>
          <a:bodyPr/>
          <a:lstStyle>
            <a:lvl1pPr marL="361950"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1pPr>
            <a:lvl2pPr marL="715963"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077913"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3pPr>
            <a:lvl4pPr marL="1431925" indent="-354013"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4pPr>
            <a:lvl5pPr marL="1793875" indent="-36195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dirty="0"/>
              <a:t>			Log(</a:t>
            </a:r>
            <a:r>
              <a:rPr lang="en-GB" dirty="0" err="1"/>
              <a:t>MVPA</a:t>
            </a:r>
            <a:r>
              <a:rPr lang="en-GB" baseline="-25000" dirty="0" err="1"/>
              <a:t>group</a:t>
            </a:r>
            <a:r>
              <a:rPr lang="en-GB" dirty="0"/>
              <a:t>/</a:t>
            </a:r>
            <a:r>
              <a:rPr lang="en-GB" dirty="0" err="1"/>
              <a:t>MVPA</a:t>
            </a:r>
            <a:r>
              <a:rPr lang="en-GB" baseline="-25000" dirty="0" err="1"/>
              <a:t>pop</a:t>
            </a:r>
            <a:r>
              <a:rPr lang="en-GB" dirty="0"/>
              <a:t>)</a:t>
            </a:r>
          </a:p>
        </p:txBody>
      </p:sp>
      <p:pic>
        <p:nvPicPr>
          <p:cNvPr id="10" name="Picture 9">
            <a:extLst>
              <a:ext uri="{FF2B5EF4-FFF2-40B4-BE49-F238E27FC236}">
                <a16:creationId xmlns:a16="http://schemas.microsoft.com/office/drawing/2014/main" id="{D52527C4-4F2F-4FBA-B647-3D7FC3DA3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556" y="2541253"/>
            <a:ext cx="5948542" cy="3474890"/>
          </a:xfrm>
          <a:prstGeom prst="rect">
            <a:avLst/>
          </a:prstGeom>
        </p:spPr>
      </p:pic>
      <p:sp>
        <p:nvSpPr>
          <p:cNvPr id="3" name="TextBox 2">
            <a:extLst>
              <a:ext uri="{FF2B5EF4-FFF2-40B4-BE49-F238E27FC236}">
                <a16:creationId xmlns:a16="http://schemas.microsoft.com/office/drawing/2014/main" id="{069B59C1-10EB-EFC3-FFB0-EA0EA8A4BDC7}"/>
              </a:ext>
            </a:extLst>
          </p:cNvPr>
          <p:cNvSpPr txBox="1"/>
          <p:nvPr/>
        </p:nvSpPr>
        <p:spPr>
          <a:xfrm>
            <a:off x="2435192" y="607060"/>
            <a:ext cx="6709610" cy="892552"/>
          </a:xfrm>
          <a:prstGeom prst="rect">
            <a:avLst/>
          </a:prstGeom>
          <a:noFill/>
        </p:spPr>
        <p:txBody>
          <a:bodyPr wrap="square">
            <a:spAutoFit/>
          </a:bodyPr>
          <a:lstStyle/>
          <a:p>
            <a:pPr algn="ctr"/>
            <a:r>
              <a:rPr lang="en-US" sz="2800" b="1" dirty="0">
                <a:solidFill>
                  <a:srgbClr val="1F1F1F"/>
                </a:solidFill>
                <a:latin typeface="ElsevierGulliver"/>
              </a:rPr>
              <a:t>Ternary plots vs L</a:t>
            </a:r>
            <a:r>
              <a:rPr lang="en-US" sz="2800" b="1" i="0" dirty="0">
                <a:solidFill>
                  <a:srgbClr val="1F1F1F"/>
                </a:solidFill>
                <a:effectLst/>
                <a:latin typeface="ElsevierGulliver"/>
              </a:rPr>
              <a:t>og-ratio difference Plot</a:t>
            </a:r>
          </a:p>
          <a:p>
            <a:pPr algn="ctr"/>
            <a:r>
              <a:rPr lang="en-US" sz="2400" b="1" dirty="0">
                <a:solidFill>
                  <a:srgbClr val="1F1F1F"/>
                </a:solidFill>
                <a:latin typeface="ElsevierGulliver"/>
              </a:rPr>
              <a:t>(Reference: Mean composition)</a:t>
            </a:r>
            <a:endParaRPr lang="en-GB" sz="2400" b="1" dirty="0"/>
          </a:p>
        </p:txBody>
      </p:sp>
    </p:spTree>
    <p:extLst>
      <p:ext uri="{BB962C8B-B14F-4D97-AF65-F5344CB8AC3E}">
        <p14:creationId xmlns:p14="http://schemas.microsoft.com/office/powerpoint/2010/main" val="414052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5B124-CBB4-AC22-EDA3-E5FC90846150}"/>
              </a:ext>
            </a:extLst>
          </p:cNvPr>
          <p:cNvPicPr>
            <a:picLocks noChangeAspect="1"/>
          </p:cNvPicPr>
          <p:nvPr/>
        </p:nvPicPr>
        <p:blipFill>
          <a:blip r:embed="rId2"/>
          <a:stretch>
            <a:fillRect/>
          </a:stretch>
        </p:blipFill>
        <p:spPr>
          <a:xfrm>
            <a:off x="3245069" y="1116724"/>
            <a:ext cx="5394434" cy="5394434"/>
          </a:xfrm>
          <a:prstGeom prst="rect">
            <a:avLst/>
          </a:prstGeom>
        </p:spPr>
      </p:pic>
      <p:sp>
        <p:nvSpPr>
          <p:cNvPr id="7" name="TextBox 6">
            <a:extLst>
              <a:ext uri="{FF2B5EF4-FFF2-40B4-BE49-F238E27FC236}">
                <a16:creationId xmlns:a16="http://schemas.microsoft.com/office/drawing/2014/main" id="{EFE2CE98-FDC3-C430-75B4-EC75FA428419}"/>
              </a:ext>
            </a:extLst>
          </p:cNvPr>
          <p:cNvSpPr txBox="1"/>
          <p:nvPr/>
        </p:nvSpPr>
        <p:spPr>
          <a:xfrm>
            <a:off x="6526925" y="2248323"/>
            <a:ext cx="2656489" cy="461665"/>
          </a:xfrm>
          <a:prstGeom prst="rect">
            <a:avLst/>
          </a:prstGeom>
          <a:noFill/>
        </p:spPr>
        <p:txBody>
          <a:bodyPr wrap="square">
            <a:spAutoFit/>
          </a:bodyPr>
          <a:lstStyle/>
          <a:p>
            <a:pPr algn="l"/>
            <a:r>
              <a:rPr lang="en-US" sz="2400" b="1" dirty="0"/>
              <a:t>Totals</a:t>
            </a:r>
          </a:p>
        </p:txBody>
      </p:sp>
      <p:sp>
        <p:nvSpPr>
          <p:cNvPr id="9" name="TextBox 8">
            <a:extLst>
              <a:ext uri="{FF2B5EF4-FFF2-40B4-BE49-F238E27FC236}">
                <a16:creationId xmlns:a16="http://schemas.microsoft.com/office/drawing/2014/main" id="{58E8FE28-3B46-84A3-40B2-418CAA592920}"/>
              </a:ext>
            </a:extLst>
          </p:cNvPr>
          <p:cNvSpPr txBox="1"/>
          <p:nvPr/>
        </p:nvSpPr>
        <p:spPr>
          <a:xfrm>
            <a:off x="6526925" y="4487917"/>
            <a:ext cx="2656489" cy="461665"/>
          </a:xfrm>
          <a:prstGeom prst="rect">
            <a:avLst/>
          </a:prstGeom>
          <a:noFill/>
        </p:spPr>
        <p:txBody>
          <a:bodyPr wrap="square">
            <a:spAutoFit/>
          </a:bodyPr>
          <a:lstStyle/>
          <a:p>
            <a:r>
              <a:rPr lang="en-US" sz="2400" b="1" dirty="0"/>
              <a:t>Log Ratios</a:t>
            </a:r>
            <a:endParaRPr lang="en-GB" sz="2400" dirty="0"/>
          </a:p>
        </p:txBody>
      </p:sp>
    </p:spTree>
    <p:extLst>
      <p:ext uri="{BB962C8B-B14F-4D97-AF65-F5344CB8AC3E}">
        <p14:creationId xmlns:p14="http://schemas.microsoft.com/office/powerpoint/2010/main" val="142451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3FD3-36A6-4B3C-924B-B3CC2F2DD6F7}"/>
              </a:ext>
            </a:extLst>
          </p:cNvPr>
          <p:cNvSpPr>
            <a:spLocks noGrp="1"/>
          </p:cNvSpPr>
          <p:nvPr>
            <p:ph type="title"/>
          </p:nvPr>
        </p:nvSpPr>
        <p:spPr>
          <a:xfrm>
            <a:off x="433621" y="608672"/>
            <a:ext cx="11324758" cy="1589803"/>
          </a:xfrm>
        </p:spPr>
        <p:txBody>
          <a:bodyPr>
            <a:normAutofit/>
          </a:bodyPr>
          <a:lstStyle/>
          <a:p>
            <a:r>
              <a:rPr lang="en-GB" sz="4000" dirty="0"/>
              <a:t>Plotting closed vector spaces as a simplex:</a:t>
            </a:r>
            <a:br>
              <a:rPr lang="en-GB" sz="4000" dirty="0"/>
            </a:br>
            <a:r>
              <a:rPr lang="en-GB" sz="2800" dirty="0"/>
              <a:t>(3 components: 2D simplex)</a:t>
            </a:r>
            <a:endParaRPr lang="en-GB" sz="4000" dirty="0"/>
          </a:p>
        </p:txBody>
      </p:sp>
      <p:pic>
        <p:nvPicPr>
          <p:cNvPr id="1026" name="Picture 2" descr="See the source image">
            <a:extLst>
              <a:ext uri="{FF2B5EF4-FFF2-40B4-BE49-F238E27FC236}">
                <a16:creationId xmlns:a16="http://schemas.microsoft.com/office/drawing/2014/main" id="{9F9736B6-540A-4F0B-A2FE-E0852467BDDD}"/>
              </a:ext>
            </a:extLst>
          </p:cNvPr>
          <p:cNvPicPr>
            <a:picLocks noGrp="1" noChangeAspect="1" noChangeArrowheads="1"/>
          </p:cNvPicPr>
          <p:nvPr>
            <p:ph sz="quarter" idx="11"/>
          </p:nvPr>
        </p:nvPicPr>
        <p:blipFill rotWithShape="1">
          <a:blip r:embed="rId2">
            <a:extLst>
              <a:ext uri="{28A0092B-C50C-407E-A947-70E740481C1C}">
                <a14:useLocalDpi xmlns:a14="http://schemas.microsoft.com/office/drawing/2010/main" val="0"/>
              </a:ext>
            </a:extLst>
          </a:blip>
          <a:srcRect r="53637" b="50362"/>
          <a:stretch/>
        </p:blipFill>
        <p:spPr bwMode="auto">
          <a:xfrm>
            <a:off x="231006" y="1708549"/>
            <a:ext cx="3771267" cy="40376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2974E2-0E97-4ED7-BF1B-FC3E39C1B460}"/>
              </a:ext>
            </a:extLst>
          </p:cNvPr>
          <p:cNvPicPr>
            <a:picLocks noChangeAspect="1"/>
          </p:cNvPicPr>
          <p:nvPr/>
        </p:nvPicPr>
        <p:blipFill rotWithShape="1">
          <a:blip r:embed="rId3"/>
          <a:srcRect l="27500" t="11111" r="20104" b="10555"/>
          <a:stretch/>
        </p:blipFill>
        <p:spPr>
          <a:xfrm>
            <a:off x="4196280" y="2129806"/>
            <a:ext cx="3799439" cy="3195155"/>
          </a:xfrm>
          <a:prstGeom prst="rect">
            <a:avLst/>
          </a:prstGeom>
        </p:spPr>
      </p:pic>
      <p:pic>
        <p:nvPicPr>
          <p:cNvPr id="6" name="Picture 5">
            <a:extLst>
              <a:ext uri="{FF2B5EF4-FFF2-40B4-BE49-F238E27FC236}">
                <a16:creationId xmlns:a16="http://schemas.microsoft.com/office/drawing/2014/main" id="{5DBA43AD-EFEE-4B4B-ACF8-ABB8082D8DDD}"/>
              </a:ext>
            </a:extLst>
          </p:cNvPr>
          <p:cNvPicPr>
            <a:picLocks noChangeAspect="1"/>
          </p:cNvPicPr>
          <p:nvPr/>
        </p:nvPicPr>
        <p:blipFill rotWithShape="1">
          <a:blip r:embed="rId4"/>
          <a:srcRect r="27792"/>
          <a:stretch/>
        </p:blipFill>
        <p:spPr>
          <a:xfrm>
            <a:off x="7995719" y="1711584"/>
            <a:ext cx="4090895" cy="3742842"/>
          </a:xfrm>
          <a:prstGeom prst="rect">
            <a:avLst/>
          </a:prstGeom>
        </p:spPr>
      </p:pic>
    </p:spTree>
    <p:extLst>
      <p:ext uri="{BB962C8B-B14F-4D97-AF65-F5344CB8AC3E}">
        <p14:creationId xmlns:p14="http://schemas.microsoft.com/office/powerpoint/2010/main" val="413070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3FD3-36A6-4B3C-924B-B3CC2F2DD6F7}"/>
              </a:ext>
            </a:extLst>
          </p:cNvPr>
          <p:cNvSpPr>
            <a:spLocks noGrp="1"/>
          </p:cNvSpPr>
          <p:nvPr>
            <p:ph type="title"/>
          </p:nvPr>
        </p:nvSpPr>
        <p:spPr>
          <a:xfrm>
            <a:off x="433621" y="608672"/>
            <a:ext cx="11324758" cy="1589803"/>
          </a:xfrm>
        </p:spPr>
        <p:txBody>
          <a:bodyPr>
            <a:normAutofit/>
          </a:bodyPr>
          <a:lstStyle/>
          <a:p>
            <a:r>
              <a:rPr lang="en-GB" sz="4000" dirty="0"/>
              <a:t>Plotting closed vector spaces as a simplex </a:t>
            </a:r>
            <a:br>
              <a:rPr lang="en-GB" sz="4000" dirty="0"/>
            </a:br>
            <a:r>
              <a:rPr lang="en-GB" sz="2400" dirty="0"/>
              <a:t>(4 components: 3D simplex)</a:t>
            </a:r>
            <a:endParaRPr lang="en-GB" sz="4000" dirty="0"/>
          </a:p>
        </p:txBody>
      </p:sp>
      <p:pic>
        <p:nvPicPr>
          <p:cNvPr id="8" name="Content Placeholder 3">
            <a:extLst>
              <a:ext uri="{FF2B5EF4-FFF2-40B4-BE49-F238E27FC236}">
                <a16:creationId xmlns:a16="http://schemas.microsoft.com/office/drawing/2014/main" id="{7B0FAC19-FA30-4152-9ED5-91A42CCA7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378" y="1666009"/>
            <a:ext cx="7160734" cy="5191991"/>
          </a:xfrm>
          <a:prstGeom prst="rect">
            <a:avLst/>
          </a:prstGeom>
        </p:spPr>
      </p:pic>
    </p:spTree>
    <p:extLst>
      <p:ext uri="{BB962C8B-B14F-4D97-AF65-F5344CB8AC3E}">
        <p14:creationId xmlns:p14="http://schemas.microsoft.com/office/powerpoint/2010/main" val="2176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1">
            <a:extLst>
              <a:ext uri="{FF2B5EF4-FFF2-40B4-BE49-F238E27FC236}">
                <a16:creationId xmlns:a16="http://schemas.microsoft.com/office/drawing/2014/main" id="{B6F24D0B-1A00-FA03-59CD-72D27C664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44691"/>
            <a:ext cx="5491983" cy="4337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138F2A-ACCB-DDE5-6515-F754A12DAE1E}"/>
              </a:ext>
            </a:extLst>
          </p:cNvPr>
          <p:cNvSpPr txBox="1"/>
          <p:nvPr/>
        </p:nvSpPr>
        <p:spPr>
          <a:xfrm>
            <a:off x="5793991" y="5692141"/>
            <a:ext cx="6096000" cy="923330"/>
          </a:xfrm>
          <a:prstGeom prst="rect">
            <a:avLst/>
          </a:prstGeom>
          <a:noFill/>
        </p:spPr>
        <p:txBody>
          <a:bodyPr wrap="square">
            <a:spAutoFit/>
          </a:bodyPr>
          <a:lstStyle/>
          <a:p>
            <a:r>
              <a:rPr lang="en-US" dirty="0"/>
              <a:t>Fig. 1. Relative difference in time (expressed as a log-ratio difference) spent in each behaviour by depression status in comparison to the overall sample mean composition</a:t>
            </a:r>
            <a:endParaRPr lang="en-GB" dirty="0"/>
          </a:p>
        </p:txBody>
      </p:sp>
      <p:pic>
        <p:nvPicPr>
          <p:cNvPr id="5" name="Picture 4">
            <a:extLst>
              <a:ext uri="{FF2B5EF4-FFF2-40B4-BE49-F238E27FC236}">
                <a16:creationId xmlns:a16="http://schemas.microsoft.com/office/drawing/2014/main" id="{3254EA8A-D45D-C30E-57F7-01EDB88AFA3D}"/>
              </a:ext>
            </a:extLst>
          </p:cNvPr>
          <p:cNvPicPr>
            <a:picLocks noChangeAspect="1"/>
          </p:cNvPicPr>
          <p:nvPr/>
        </p:nvPicPr>
        <p:blipFill rotWithShape="1">
          <a:blip r:embed="rId3"/>
          <a:srcRect l="2500" t="31225" r="53276" b="11456"/>
          <a:stretch/>
        </p:blipFill>
        <p:spPr>
          <a:xfrm>
            <a:off x="318101" y="1039285"/>
            <a:ext cx="5391807" cy="1965435"/>
          </a:xfrm>
          <a:prstGeom prst="rect">
            <a:avLst/>
          </a:prstGeom>
        </p:spPr>
      </p:pic>
    </p:spTree>
    <p:extLst>
      <p:ext uri="{BB962C8B-B14F-4D97-AF65-F5344CB8AC3E}">
        <p14:creationId xmlns:p14="http://schemas.microsoft.com/office/powerpoint/2010/main" val="210561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E2648-EA7A-B500-DCD8-0264877F4EF8}"/>
              </a:ext>
            </a:extLst>
          </p:cNvPr>
          <p:cNvPicPr>
            <a:picLocks noChangeAspect="1"/>
          </p:cNvPicPr>
          <p:nvPr/>
        </p:nvPicPr>
        <p:blipFill rotWithShape="1">
          <a:blip r:embed="rId2"/>
          <a:srcRect l="1600" t="17222" r="25245" b="2929"/>
          <a:stretch/>
        </p:blipFill>
        <p:spPr>
          <a:xfrm>
            <a:off x="1586282" y="952098"/>
            <a:ext cx="9019435" cy="5537601"/>
          </a:xfrm>
          <a:prstGeom prst="rect">
            <a:avLst/>
          </a:prstGeom>
        </p:spPr>
      </p:pic>
    </p:spTree>
    <p:extLst>
      <p:ext uri="{BB962C8B-B14F-4D97-AF65-F5344CB8AC3E}">
        <p14:creationId xmlns:p14="http://schemas.microsoft.com/office/powerpoint/2010/main" val="286593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3CD1E0-5D34-D920-B9D4-4026C3DBDDDE}"/>
              </a:ext>
            </a:extLst>
          </p:cNvPr>
          <p:cNvGraphicFramePr/>
          <p:nvPr>
            <p:extLst>
              <p:ext uri="{D42A27DB-BD31-4B8C-83A1-F6EECF244321}">
                <p14:modId xmlns:p14="http://schemas.microsoft.com/office/powerpoint/2010/main" val="325165047"/>
              </p:ext>
            </p:extLst>
          </p:nvPr>
        </p:nvGraphicFramePr>
        <p:xfrm>
          <a:off x="1312238" y="884053"/>
          <a:ext cx="9567524" cy="5711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38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D5DB-6F29-51F3-A871-640D92773A98}"/>
              </a:ext>
            </a:extLst>
          </p:cNvPr>
          <p:cNvSpPr>
            <a:spLocks noGrp="1"/>
          </p:cNvSpPr>
          <p:nvPr>
            <p:ph type="ctrTitle"/>
          </p:nvPr>
        </p:nvSpPr>
        <p:spPr>
          <a:xfrm>
            <a:off x="228600" y="749300"/>
            <a:ext cx="9144000" cy="727075"/>
          </a:xfrm>
        </p:spPr>
        <p:txBody>
          <a:bodyPr/>
          <a:lstStyle/>
          <a:p>
            <a:pPr algn="l"/>
            <a:r>
              <a:rPr lang="en-US" sz="4400" dirty="0"/>
              <a:t>Covered:</a:t>
            </a:r>
            <a:endParaRPr lang="en-GB" sz="4400" dirty="0"/>
          </a:p>
        </p:txBody>
      </p:sp>
      <p:sp>
        <p:nvSpPr>
          <p:cNvPr id="6" name="Content Placeholder 2">
            <a:extLst>
              <a:ext uri="{FF2B5EF4-FFF2-40B4-BE49-F238E27FC236}">
                <a16:creationId xmlns:a16="http://schemas.microsoft.com/office/drawing/2014/main" id="{6D5820BD-4DB5-608C-258B-266F4B743D73}"/>
              </a:ext>
            </a:extLst>
          </p:cNvPr>
          <p:cNvSpPr txBox="1">
            <a:spLocks/>
          </p:cNvSpPr>
          <p:nvPr/>
        </p:nvSpPr>
        <p:spPr>
          <a:xfrm>
            <a:off x="379562" y="1838724"/>
            <a:ext cx="11020628" cy="3768785"/>
          </a:xfrm>
          <a:prstGeom prst="rect">
            <a:avLst/>
          </a:prstGeom>
        </p:spPr>
        <p:txBody>
          <a:bodyPr vert="horz" lIns="0" tIns="0" rIns="0" bIns="0" rtlCol="0" anchor="t" anchorCtr="0"/>
          <a:lstStyle>
            <a:defPPr>
              <a:defRPr lang="en-US"/>
            </a:defPPr>
            <a:lvl1pPr algn="l"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457200" indent="-457200">
              <a:buFont typeface="Arial" panose="020B0604020202020204" pitchFamily="34" charset="0"/>
              <a:buChar char="•"/>
            </a:pPr>
            <a:r>
              <a:rPr lang="en-GB" sz="2800" dirty="0">
                <a:solidFill>
                  <a:schemeClr val="tx1"/>
                </a:solidFill>
              </a:rPr>
              <a:t>Fundamentals of CODA: What is a composition?</a:t>
            </a:r>
          </a:p>
          <a:p>
            <a:pPr marL="457200" indent="-457200">
              <a:buFont typeface="Arial" panose="020B0604020202020204" pitchFamily="34" charset="0"/>
              <a:buChar char="•"/>
            </a:pPr>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Why to use CODA?</a:t>
            </a:r>
          </a:p>
          <a:p>
            <a:pPr marL="457200" indent="-457200">
              <a:buFont typeface="Arial" panose="020B0604020202020204" pitchFamily="34" charset="0"/>
              <a:buChar char="•"/>
            </a:pPr>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Implementation in R</a:t>
            </a:r>
          </a:p>
          <a:p>
            <a:pPr marL="457200" indent="-457200">
              <a:buFont typeface="Arial" panose="020B0604020202020204" pitchFamily="34" charset="0"/>
              <a:buChar char="•"/>
            </a:pPr>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Extensions of CODA.</a:t>
            </a:r>
          </a:p>
          <a:p>
            <a:pPr marL="457200" indent="-457200">
              <a:buFont typeface="Arial" panose="020B0604020202020204" pitchFamily="34" charset="0"/>
              <a:buChar char="•"/>
            </a:pPr>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Reflections/reviewer pitfalls!</a:t>
            </a:r>
          </a:p>
          <a:p>
            <a:pPr marL="457200" indent="-457200">
              <a:buFont typeface="Arial" panose="020B0604020202020204" pitchFamily="34" charset="0"/>
              <a:buChar char="•"/>
            </a:pPr>
            <a:endParaRPr lang="en-GB" sz="2800" dirty="0">
              <a:solidFill>
                <a:schemeClr val="tx1"/>
              </a:solidFill>
            </a:endParaRPr>
          </a:p>
          <a:p>
            <a:pPr marL="457200" indent="-457200">
              <a:buFont typeface="Arial" panose="020B0604020202020204" pitchFamily="34" charset="0"/>
              <a:buChar char="•"/>
            </a:pPr>
            <a:r>
              <a:rPr lang="en-GB" sz="2800" dirty="0">
                <a:solidFill>
                  <a:schemeClr val="tx1"/>
                </a:solidFill>
              </a:rPr>
              <a:t>R Code</a:t>
            </a:r>
          </a:p>
        </p:txBody>
      </p:sp>
    </p:spTree>
    <p:extLst>
      <p:ext uri="{BB962C8B-B14F-4D97-AF65-F5344CB8AC3E}">
        <p14:creationId xmlns:p14="http://schemas.microsoft.com/office/powerpoint/2010/main" val="2229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51E1-5644-B653-A3EC-D8011A771AF1}"/>
              </a:ext>
            </a:extLst>
          </p:cNvPr>
          <p:cNvSpPr>
            <a:spLocks noGrp="1"/>
          </p:cNvSpPr>
          <p:nvPr>
            <p:ph type="title"/>
          </p:nvPr>
        </p:nvSpPr>
        <p:spPr>
          <a:xfrm>
            <a:off x="625698" y="799547"/>
            <a:ext cx="10619117" cy="1380226"/>
          </a:xfrm>
        </p:spPr>
        <p:txBody>
          <a:bodyPr/>
          <a:lstStyle/>
          <a:p>
            <a:pPr algn="ctr"/>
            <a:r>
              <a:rPr lang="en-US" dirty="0"/>
              <a:t>Isometric Log-ratio Transformation</a:t>
            </a:r>
            <a:endParaRPr lang="en-GB" dirty="0"/>
          </a:p>
        </p:txBody>
      </p:sp>
      <p:pic>
        <p:nvPicPr>
          <p:cNvPr id="4" name="Picture 3">
            <a:extLst>
              <a:ext uri="{FF2B5EF4-FFF2-40B4-BE49-F238E27FC236}">
                <a16:creationId xmlns:a16="http://schemas.microsoft.com/office/drawing/2014/main" id="{84C9A12F-0221-3873-EE41-8780FD7F0F72}"/>
              </a:ext>
            </a:extLst>
          </p:cNvPr>
          <p:cNvPicPr>
            <a:picLocks noChangeAspect="1"/>
          </p:cNvPicPr>
          <p:nvPr/>
        </p:nvPicPr>
        <p:blipFill>
          <a:blip r:embed="rId2"/>
          <a:stretch>
            <a:fillRect/>
          </a:stretch>
        </p:blipFill>
        <p:spPr>
          <a:xfrm>
            <a:off x="4373592" y="2137194"/>
            <a:ext cx="3444815" cy="2583611"/>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76A043-4486-233E-D4E4-B45673B7427D}"/>
                  </a:ext>
                </a:extLst>
              </p:cNvPr>
              <p:cNvSpPr/>
              <p:nvPr/>
            </p:nvSpPr>
            <p:spPr>
              <a:xfrm>
                <a:off x="4458987" y="5701324"/>
                <a:ext cx="2952540" cy="823880"/>
              </a:xfrm>
              <a:prstGeom prst="rect">
                <a:avLst/>
              </a:prstGeom>
            </p:spPr>
            <p:txBody>
              <a:bodyPr wrap="none">
                <a:spAutoFit/>
              </a:bodyPr>
              <a:lstStyle/>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𝑖</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𝑑</m:t>
                            </m:r>
                            <m:r>
                              <a:rPr lang="en-US" i="1">
                                <a:latin typeface="Cambria Math"/>
                              </a:rPr>
                              <m:t>−</m:t>
                            </m:r>
                            <m:r>
                              <a:rPr lang="en-US" i="1">
                                <a:latin typeface="Cambria Math"/>
                              </a:rPr>
                              <m:t>𝑖</m:t>
                            </m:r>
                          </m:num>
                          <m:den>
                            <m:r>
                              <a:rPr lang="en-US" i="1">
                                <a:latin typeface="Cambria Math"/>
                              </a:rPr>
                              <m:t>𝑑</m:t>
                            </m:r>
                            <m:r>
                              <a:rPr lang="en-US" i="1">
                                <a:latin typeface="Cambria Math"/>
                              </a:rPr>
                              <m:t>−</m:t>
                            </m:r>
                            <m:r>
                              <a:rPr lang="en-US" i="1">
                                <a:latin typeface="Cambria Math"/>
                              </a:rPr>
                              <m:t>𝑖</m:t>
                            </m:r>
                            <m:r>
                              <a:rPr lang="en-US" i="1">
                                <a:latin typeface="Cambria Math"/>
                              </a:rPr>
                              <m:t>+1</m:t>
                            </m:r>
                          </m:den>
                        </m:f>
                      </m:e>
                    </m:rad>
                    <m:r>
                      <m:rPr>
                        <m:sty m:val="p"/>
                      </m:rPr>
                      <a:rPr lang="en-US">
                        <a:latin typeface="Cambria Math"/>
                      </a:rPr>
                      <m:t>ln</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US" i="1">
                                <a:latin typeface="Cambria Math"/>
                              </a:rPr>
                              <m:t>𝑏</m:t>
                            </m:r>
                          </m:e>
                          <m:sub>
                            <m:r>
                              <a:rPr lang="en-US" i="1">
                                <a:latin typeface="Cambria Math"/>
                              </a:rPr>
                              <m:t>𝑖</m:t>
                            </m:r>
                          </m:sub>
                        </m:sSub>
                      </m:num>
                      <m:den>
                        <m:rad>
                          <m:radPr>
                            <m:ctrlPr>
                              <a:rPr lang="en-GB" i="1">
                                <a:latin typeface="Cambria Math" panose="02040503050406030204" pitchFamily="18" charset="0"/>
                              </a:rPr>
                            </m:ctrlPr>
                          </m:radPr>
                          <m:deg>
                            <m:r>
                              <a:rPr lang="en-US" i="1">
                                <a:latin typeface="Cambria Math"/>
                              </a:rPr>
                              <m:t>𝑑</m:t>
                            </m:r>
                            <m:r>
                              <a:rPr lang="en-US" i="1">
                                <a:latin typeface="Cambria Math"/>
                              </a:rPr>
                              <m:t>−</m:t>
                            </m:r>
                            <m:r>
                              <a:rPr lang="en-US" i="1">
                                <a:latin typeface="Cambria Math"/>
                              </a:rPr>
                              <m:t>𝑖</m:t>
                            </m:r>
                          </m:deg>
                          <m:e>
                            <m:nary>
                              <m:naryPr>
                                <m:chr m:val="∏"/>
                                <m:limLoc m:val="undOvr"/>
                                <m:ctrlPr>
                                  <a:rPr lang="en-GB" i="1">
                                    <a:latin typeface="Cambria Math" panose="02040503050406030204" pitchFamily="18" charset="0"/>
                                  </a:rPr>
                                </m:ctrlPr>
                              </m:naryPr>
                              <m:sub>
                                <m:r>
                                  <a:rPr lang="en-US" i="1">
                                    <a:latin typeface="Cambria Math"/>
                                  </a:rPr>
                                  <m:t>𝑗</m:t>
                                </m:r>
                                <m:r>
                                  <a:rPr lang="en-US" i="1">
                                    <a:latin typeface="Cambria Math"/>
                                  </a:rPr>
                                  <m:t>=</m:t>
                                </m:r>
                                <m:r>
                                  <a:rPr lang="en-US" i="1">
                                    <a:latin typeface="Cambria Math"/>
                                  </a:rPr>
                                  <m:t>𝑖</m:t>
                                </m:r>
                                <m:r>
                                  <a:rPr lang="en-US" i="1">
                                    <a:latin typeface="Cambria Math"/>
                                  </a:rPr>
                                  <m:t>+1</m:t>
                                </m:r>
                              </m:sub>
                              <m:sup>
                                <m:r>
                                  <a:rPr lang="en-US" i="1">
                                    <a:latin typeface="Cambria Math"/>
                                  </a:rPr>
                                  <m:t>𝑑</m:t>
                                </m:r>
                              </m:sup>
                              <m:e>
                                <m:sSub>
                                  <m:sSubPr>
                                    <m:ctrlPr>
                                      <a:rPr lang="en-GB" i="1">
                                        <a:latin typeface="Cambria Math" panose="02040503050406030204" pitchFamily="18" charset="0"/>
                                      </a:rPr>
                                    </m:ctrlPr>
                                  </m:sSubPr>
                                  <m:e>
                                    <m:r>
                                      <a:rPr lang="en-US" i="1">
                                        <a:latin typeface="Cambria Math"/>
                                      </a:rPr>
                                      <m:t>𝑏</m:t>
                                    </m:r>
                                  </m:e>
                                  <m:sub>
                                    <m:r>
                                      <a:rPr lang="en-US" i="1">
                                        <a:latin typeface="Cambria Math"/>
                                      </a:rPr>
                                      <m:t>𝑗</m:t>
                                    </m:r>
                                  </m:sub>
                                </m:sSub>
                              </m:e>
                            </m:nary>
                          </m:e>
                        </m:rad>
                      </m:den>
                    </m:f>
                  </m:oMath>
                </a14:m>
                <a:r>
                  <a:rPr lang="en-GB" dirty="0"/>
                  <a:t> z</a:t>
                </a:r>
              </a:p>
            </p:txBody>
          </p:sp>
        </mc:Choice>
        <mc:Fallback xmlns="">
          <p:sp>
            <p:nvSpPr>
              <p:cNvPr id="5" name="Rectangle 4">
                <a:extLst>
                  <a:ext uri="{FF2B5EF4-FFF2-40B4-BE49-F238E27FC236}">
                    <a16:creationId xmlns:a16="http://schemas.microsoft.com/office/drawing/2014/main" id="{BD76A043-4486-233E-D4E4-B45673B7427D}"/>
                  </a:ext>
                </a:extLst>
              </p:cNvPr>
              <p:cNvSpPr>
                <a:spLocks noRot="1" noChangeAspect="1" noMove="1" noResize="1" noEditPoints="1" noAdjustHandles="1" noChangeArrowheads="1" noChangeShapeType="1" noTextEdit="1"/>
              </p:cNvSpPr>
              <p:nvPr/>
            </p:nvSpPr>
            <p:spPr>
              <a:xfrm>
                <a:off x="4458987" y="5701324"/>
                <a:ext cx="2952540" cy="823880"/>
              </a:xfrm>
              <a:prstGeom prst="rect">
                <a:avLst/>
              </a:prstGeom>
              <a:blipFill>
                <a:blip r:embed="rId3"/>
                <a:stretch>
                  <a:fillRect r="-41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86F15A8F-8491-0B28-9C99-958DB7DC3A37}"/>
              </a:ext>
            </a:extLst>
          </p:cNvPr>
          <p:cNvSpPr txBox="1"/>
          <p:nvPr/>
        </p:nvSpPr>
        <p:spPr>
          <a:xfrm>
            <a:off x="6039523" y="5331992"/>
            <a:ext cx="556563" cy="369332"/>
          </a:xfrm>
          <a:prstGeom prst="rect">
            <a:avLst/>
          </a:prstGeom>
          <a:noFill/>
        </p:spPr>
        <p:txBody>
          <a:bodyPr wrap="none" rtlCol="0">
            <a:spAutoFit/>
          </a:bodyPr>
          <a:lstStyle/>
          <a:p>
            <a:r>
              <a:rPr lang="en-GB" b="1" dirty="0"/>
              <a:t>ILR</a:t>
            </a:r>
          </a:p>
        </p:txBody>
      </p:sp>
    </p:spTree>
    <p:extLst>
      <p:ext uri="{BB962C8B-B14F-4D97-AF65-F5344CB8AC3E}">
        <p14:creationId xmlns:p14="http://schemas.microsoft.com/office/powerpoint/2010/main" val="162134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1E6A-0DA4-4E8C-8074-20E828F0ACDA}"/>
              </a:ext>
            </a:extLst>
          </p:cNvPr>
          <p:cNvSpPr>
            <a:spLocks noGrp="1"/>
          </p:cNvSpPr>
          <p:nvPr>
            <p:ph type="title"/>
          </p:nvPr>
        </p:nvSpPr>
        <p:spPr>
          <a:xfrm>
            <a:off x="177432" y="664670"/>
            <a:ext cx="12248783" cy="1380226"/>
          </a:xfrm>
        </p:spPr>
        <p:txBody>
          <a:bodyPr>
            <a:normAutofit fontScale="90000"/>
          </a:bodyPr>
          <a:lstStyle/>
          <a:p>
            <a:r>
              <a:rPr lang="en-GB" dirty="0"/>
              <a:t>Regression with Isometric Log-ratio Coordinates</a:t>
            </a:r>
            <a:br>
              <a:rPr lang="en-GB" dirty="0"/>
            </a:br>
            <a:r>
              <a:rPr lang="en-GB" dirty="0"/>
              <a:t>“</a:t>
            </a:r>
            <a:r>
              <a:rPr lang="en-GB" sz="3600" i="1" dirty="0">
                <a:solidFill>
                  <a:srgbClr val="FF0000"/>
                </a:solidFill>
              </a:rPr>
              <a:t>Nested relative parameters</a:t>
            </a:r>
            <a:r>
              <a:rPr lang="en-GB" dirty="0"/>
              <a:t>”</a:t>
            </a:r>
          </a:p>
        </p:txBody>
      </p:sp>
      <p:sp>
        <p:nvSpPr>
          <p:cNvPr id="3" name="Content Placeholder 2">
            <a:extLst>
              <a:ext uri="{FF2B5EF4-FFF2-40B4-BE49-F238E27FC236}">
                <a16:creationId xmlns:a16="http://schemas.microsoft.com/office/drawing/2014/main" id="{B0DA3E6F-8B2E-4F05-A257-7252CC249AEA}"/>
              </a:ext>
            </a:extLst>
          </p:cNvPr>
          <p:cNvSpPr>
            <a:spLocks noGrp="1"/>
          </p:cNvSpPr>
          <p:nvPr>
            <p:ph sz="quarter" idx="11"/>
          </p:nvPr>
        </p:nvSpPr>
        <p:spPr>
          <a:xfrm>
            <a:off x="360312" y="2451870"/>
            <a:ext cx="11209255" cy="4194436"/>
          </a:xfrm>
        </p:spPr>
        <p:txBody>
          <a:bodyPr/>
          <a:lstStyle/>
          <a:p>
            <a:r>
              <a:rPr lang="en-GB" sz="1800" i="1" dirty="0"/>
              <a:t>Unlike other types of log-ratio transformations</a:t>
            </a:r>
            <a:r>
              <a:rPr lang="en-GB" sz="1800" b="1" i="1" dirty="0"/>
              <a:t>, any permutations/order of the ratios does not affect the parameter as a whole</a:t>
            </a:r>
            <a:r>
              <a:rPr lang="en-GB" sz="1800" i="1" dirty="0"/>
              <a:t> and thus doesn’t affect the rest of the regression equation.. But it changes its interpretation.</a:t>
            </a:r>
            <a:endParaRPr lang="en-GB" dirty="0"/>
          </a:p>
          <a:p>
            <a:pPr marL="0" indent="0">
              <a:buNone/>
            </a:pPr>
            <a:endParaRPr lang="en-GB" dirty="0"/>
          </a:p>
          <a:p>
            <a:pPr marL="0" indent="0">
              <a:buNone/>
            </a:pPr>
            <a:r>
              <a:rPr lang="en-GB" dirty="0"/>
              <a:t>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B1FB2EA-2C4F-4C53-BE56-FC9A4B0E062D}"/>
                  </a:ext>
                </a:extLst>
              </p:cNvPr>
              <p:cNvSpPr/>
              <p:nvPr/>
            </p:nvSpPr>
            <p:spPr>
              <a:xfrm>
                <a:off x="3898330" y="3294109"/>
                <a:ext cx="5204748" cy="2604687"/>
              </a:xfrm>
              <a:prstGeom prst="rect">
                <a:avLst/>
              </a:prstGeom>
            </p:spPr>
            <p:txBody>
              <a:bodyPr wrap="square">
                <a:spAutoFit/>
              </a:bodyPr>
              <a:lstStyle/>
              <a:p>
                <a:r>
                  <a:rPr lang="en-US" dirty="0"/>
                  <a:t>BASES  b</a:t>
                </a:r>
                <a:r>
                  <a:rPr lang="en-US" baseline="-25000" dirty="0"/>
                  <a:t>1</a:t>
                </a:r>
                <a:r>
                  <a:rPr lang="en-US" dirty="0"/>
                  <a:t>= SB, b</a:t>
                </a:r>
                <a:r>
                  <a:rPr lang="en-US" baseline="-25000" dirty="0"/>
                  <a:t>2</a:t>
                </a:r>
                <a:r>
                  <a:rPr lang="en-US" dirty="0"/>
                  <a:t>= LIPA, b</a:t>
                </a:r>
                <a:r>
                  <a:rPr lang="en-US" baseline="-25000" dirty="0"/>
                  <a:t>3</a:t>
                </a:r>
                <a:r>
                  <a:rPr lang="en-US" dirty="0"/>
                  <a:t> =MVPA</a:t>
                </a:r>
              </a:p>
              <a:p>
                <a:endParaRPr lang="en-GB" dirty="0"/>
              </a:p>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1</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2</m:t>
                            </m:r>
                          </m:num>
                          <m:den>
                            <m:r>
                              <a:rPr lang="en-US" i="1">
                                <a:latin typeface="Cambria Math"/>
                              </a:rPr>
                              <m:t>3</m:t>
                            </m:r>
                          </m:den>
                        </m:f>
                      </m:e>
                    </m:rad>
                    <m:r>
                      <m:rPr>
                        <m:sty m:val="p"/>
                      </m:rPr>
                      <a:rPr lang="en-US">
                        <a:latin typeface="Cambria Math"/>
                      </a:rPr>
                      <m:t>ln</m:t>
                    </m:r>
                    <m:f>
                      <m:fPr>
                        <m:ctrlPr>
                          <a:rPr lang="en-GB" i="1">
                            <a:latin typeface="Cambria Math" panose="02040503050406030204" pitchFamily="18" charset="0"/>
                          </a:rPr>
                        </m:ctrlPr>
                      </m:fPr>
                      <m:num>
                        <m:r>
                          <a:rPr lang="en-US" i="1">
                            <a:latin typeface="Cambria Math"/>
                          </a:rPr>
                          <m:t>𝑆𝐵</m:t>
                        </m:r>
                      </m:num>
                      <m:den>
                        <m:rad>
                          <m:radPr>
                            <m:ctrlPr>
                              <a:rPr lang="en-GB" i="1">
                                <a:latin typeface="Cambria Math" panose="02040503050406030204" pitchFamily="18" charset="0"/>
                              </a:rPr>
                            </m:ctrlPr>
                          </m:radPr>
                          <m:deg>
                            <m:r>
                              <a:rPr lang="en-US" i="1">
                                <a:latin typeface="Cambria Math"/>
                              </a:rPr>
                              <m:t>2</m:t>
                            </m:r>
                          </m:deg>
                          <m:e>
                            <m:r>
                              <a:rPr lang="en-US" i="1">
                                <a:latin typeface="Cambria Math"/>
                              </a:rPr>
                              <m:t>𝐿𝐼𝑃𝐴</m:t>
                            </m:r>
                            <m:r>
                              <a:rPr lang="en-US" i="1">
                                <a:latin typeface="Cambria Math"/>
                              </a:rPr>
                              <m:t> × </m:t>
                            </m:r>
                            <m:r>
                              <a:rPr lang="en-US" i="1">
                                <a:latin typeface="Cambria Math"/>
                              </a:rPr>
                              <m:t>𝑀𝑉𝑃𝐴</m:t>
                            </m:r>
                          </m:e>
                        </m:rad>
                      </m:den>
                    </m:f>
                  </m:oMath>
                </a14:m>
                <a:r>
                  <a:rPr lang="en-US" dirty="0"/>
                  <a:t> </a:t>
                </a:r>
                <a:endParaRPr lang="en-GB" dirty="0"/>
              </a:p>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2</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1</m:t>
                            </m:r>
                          </m:num>
                          <m:den>
                            <m:r>
                              <a:rPr lang="en-US" i="1">
                                <a:latin typeface="Cambria Math"/>
                              </a:rPr>
                              <m:t>2</m:t>
                            </m:r>
                          </m:den>
                        </m:f>
                      </m:e>
                    </m:rad>
                    <m:r>
                      <m:rPr>
                        <m:sty m:val="p"/>
                      </m:rPr>
                      <a:rPr lang="en-US">
                        <a:latin typeface="Cambria Math"/>
                      </a:rPr>
                      <m:t>ln</m:t>
                    </m:r>
                    <m:f>
                      <m:fPr>
                        <m:ctrlPr>
                          <a:rPr lang="en-GB" i="1">
                            <a:latin typeface="Cambria Math" panose="02040503050406030204" pitchFamily="18" charset="0"/>
                          </a:rPr>
                        </m:ctrlPr>
                      </m:fPr>
                      <m:num>
                        <m:r>
                          <a:rPr lang="en-US" i="1">
                            <a:latin typeface="Cambria Math"/>
                          </a:rPr>
                          <m:t>𝐿𝐼𝑃𝐴</m:t>
                        </m:r>
                      </m:num>
                      <m:den>
                        <m:rad>
                          <m:radPr>
                            <m:ctrlPr>
                              <a:rPr lang="en-GB" i="1">
                                <a:latin typeface="Cambria Math" panose="02040503050406030204" pitchFamily="18" charset="0"/>
                              </a:rPr>
                            </m:ctrlPr>
                          </m:radPr>
                          <m:deg>
                            <m:r>
                              <a:rPr lang="en-US" i="1">
                                <a:latin typeface="Cambria Math"/>
                              </a:rPr>
                              <m:t>1</m:t>
                            </m:r>
                          </m:deg>
                          <m:e>
                            <m:r>
                              <a:rPr lang="en-US" i="1">
                                <a:latin typeface="Cambria Math"/>
                              </a:rPr>
                              <m:t>𝑀𝑉𝑃𝐴</m:t>
                            </m:r>
                          </m:e>
                        </m:rad>
                      </m:den>
                    </m:f>
                  </m:oMath>
                </a14:m>
                <a:r>
                  <a:rPr lang="en-US" dirty="0"/>
                  <a:t> </a:t>
                </a:r>
                <a:endParaRPr lang="en-GB" dirty="0"/>
              </a:p>
              <a:p>
                <a:endParaRPr lang="en-US" dirty="0"/>
              </a:p>
              <a:p>
                <a:r>
                  <a:rPr lang="en-US" dirty="0"/>
                  <a:t>and the model will be </a:t>
                </a:r>
                <a:endParaRPr lang="en-GB" dirty="0"/>
              </a:p>
              <a:p>
                <a:r>
                  <a:rPr lang="en-US" dirty="0"/>
                  <a:t>  </a:t>
                </a:r>
                <a14:m>
                  <m:oMath xmlns:m="http://schemas.openxmlformats.org/officeDocument/2006/math">
                    <m:r>
                      <a:rPr lang="en-US" i="1">
                        <a:latin typeface="Cambria Math"/>
                      </a:rPr>
                      <m:t>𝐸</m:t>
                    </m:r>
                    <m:d>
                      <m:dPr>
                        <m:ctrlPr>
                          <a:rPr lang="en-GB" i="1">
                            <a:latin typeface="Cambria Math" panose="02040503050406030204" pitchFamily="18" charset="0"/>
                          </a:rPr>
                        </m:ctrlPr>
                      </m:dPr>
                      <m:e>
                        <m:r>
                          <a:rPr lang="en-US" i="1">
                            <a:latin typeface="Cambria Math"/>
                          </a:rPr>
                          <m:t>𝑌</m:t>
                        </m:r>
                      </m:e>
                      <m:e>
                        <m:r>
                          <a:rPr lang="en-US" i="1">
                            <a:latin typeface="Cambria Math"/>
                          </a:rPr>
                          <m:t>𝑍</m:t>
                        </m:r>
                      </m:e>
                    </m:d>
                    <m:r>
                      <a:rPr lang="en-US" i="1">
                        <a:latin typeface="Cambria Math"/>
                      </a:rPr>
                      <m:t>=</m:t>
                    </m:r>
                    <m:sSub>
                      <m:sSubPr>
                        <m:ctrlPr>
                          <a:rPr lang="en-GB" i="1">
                            <a:latin typeface="Cambria Math" panose="02040503050406030204" pitchFamily="18" charset="0"/>
                          </a:rPr>
                        </m:ctrlPr>
                      </m:sSubPr>
                      <m:e>
                        <m:r>
                          <a:rPr lang="en-US" i="1">
                            <a:latin typeface="Cambria Math"/>
                          </a:rPr>
                          <m:t>𝛽</m:t>
                        </m:r>
                      </m:e>
                      <m:sub>
                        <m:r>
                          <a:rPr lang="en-US" i="1">
                            <a:latin typeface="Cambria Math"/>
                          </a:rPr>
                          <m:t>0</m:t>
                        </m:r>
                      </m:sub>
                    </m:sSub>
                    <m:r>
                      <a:rPr lang="en-US" i="1">
                        <a:latin typeface="Cambria Math"/>
                      </a:rPr>
                      <m:t>+</m:t>
                    </m:r>
                    <m:r>
                      <a:rPr lang="en-US" i="1" smtClean="0">
                        <a:latin typeface="Cambria Math"/>
                      </a:rPr>
                      <m:t> </m:t>
                    </m:r>
                    <m:sSub>
                      <m:sSubPr>
                        <m:ctrlPr>
                          <a:rPr lang="en-GB" i="1">
                            <a:latin typeface="Cambria Math" panose="02040503050406030204" pitchFamily="18" charset="0"/>
                          </a:rPr>
                        </m:ctrlPr>
                      </m:sSubPr>
                      <m:e>
                        <m:r>
                          <a:rPr lang="en-US" i="1">
                            <a:latin typeface="Cambria Math"/>
                          </a:rPr>
                          <m:t>𝛾</m:t>
                        </m:r>
                      </m:e>
                      <m:sub>
                        <m:r>
                          <a:rPr lang="en-US" i="1">
                            <a:latin typeface="Cambria Math"/>
                          </a:rPr>
                          <m:t>1 </m:t>
                        </m:r>
                      </m:sub>
                    </m:sSub>
                    <m:sSub>
                      <m:sSubPr>
                        <m:ctrlPr>
                          <a:rPr lang="en-GB" i="1">
                            <a:latin typeface="Cambria Math" panose="02040503050406030204" pitchFamily="18" charset="0"/>
                          </a:rPr>
                        </m:ctrlPr>
                      </m:sSubPr>
                      <m:e>
                        <m:r>
                          <a:rPr lang="en-US" i="1">
                            <a:latin typeface="Cambria Math"/>
                          </a:rPr>
                          <m:t>𝑧</m:t>
                        </m:r>
                      </m:e>
                      <m:sub>
                        <m:r>
                          <a:rPr lang="en-US" i="1">
                            <a:latin typeface="Cambria Math"/>
                          </a:rPr>
                          <m:t>1</m:t>
                        </m:r>
                      </m:sub>
                    </m:sSub>
                    <m:r>
                      <a:rPr lang="en-US" i="1" smtClean="0">
                        <a:latin typeface="Cambria Math"/>
                      </a:rPr>
                      <m:t>+ </m:t>
                    </m:r>
                    <m:sSub>
                      <m:sSubPr>
                        <m:ctrlPr>
                          <a:rPr lang="en-GB" i="1">
                            <a:latin typeface="Cambria Math" panose="02040503050406030204" pitchFamily="18" charset="0"/>
                          </a:rPr>
                        </m:ctrlPr>
                      </m:sSubPr>
                      <m:e>
                        <m:r>
                          <a:rPr lang="en-US" i="1">
                            <a:latin typeface="Cambria Math"/>
                          </a:rPr>
                          <m:t>𝛾</m:t>
                        </m:r>
                      </m:e>
                      <m:sub>
                        <m:r>
                          <a:rPr lang="en-US" i="1">
                            <a:latin typeface="Cambria Math"/>
                          </a:rPr>
                          <m:t>2 </m:t>
                        </m:r>
                      </m:sub>
                    </m:sSub>
                    <m:sSub>
                      <m:sSubPr>
                        <m:ctrlPr>
                          <a:rPr lang="en-GB" i="1">
                            <a:latin typeface="Cambria Math" panose="02040503050406030204" pitchFamily="18" charset="0"/>
                          </a:rPr>
                        </m:ctrlPr>
                      </m:sSubPr>
                      <m:e>
                        <m:r>
                          <a:rPr lang="en-US" i="1">
                            <a:latin typeface="Cambria Math"/>
                          </a:rPr>
                          <m:t>𝑧</m:t>
                        </m:r>
                      </m:e>
                      <m:sub>
                        <m:r>
                          <a:rPr lang="en-US" i="1">
                            <a:latin typeface="Cambria Math"/>
                          </a:rPr>
                          <m:t>2</m:t>
                        </m:r>
                      </m:sub>
                    </m:sSub>
                    <m:r>
                      <a:rPr lang="en-US" i="1">
                        <a:latin typeface="Cambria Math"/>
                      </a:rPr>
                      <m:t>+ </m:t>
                    </m:r>
                    <m:r>
                      <a:rPr lang="en-US" i="1">
                        <a:latin typeface="Cambria Math"/>
                      </a:rPr>
                      <m:t>𝑐𝑜𝑣𝑎𝑟𝑖𝑎𝑡𝑒𝑠</m:t>
                    </m:r>
                    <m:r>
                      <a:rPr lang="en-US" i="1">
                        <a:latin typeface="Cambria Math"/>
                      </a:rPr>
                      <m:t>  </m:t>
                    </m:r>
                  </m:oMath>
                </a14:m>
                <a:endParaRPr lang="en-GB" dirty="0"/>
              </a:p>
            </p:txBody>
          </p:sp>
        </mc:Choice>
        <mc:Fallback xmlns="">
          <p:sp>
            <p:nvSpPr>
              <p:cNvPr id="7" name="Rectangle 6">
                <a:extLst>
                  <a:ext uri="{FF2B5EF4-FFF2-40B4-BE49-F238E27FC236}">
                    <a16:creationId xmlns:a16="http://schemas.microsoft.com/office/drawing/2014/main" id="{AB1FB2EA-2C4F-4C53-BE56-FC9A4B0E062D}"/>
                  </a:ext>
                </a:extLst>
              </p:cNvPr>
              <p:cNvSpPr>
                <a:spLocks noRot="1" noChangeAspect="1" noMove="1" noResize="1" noEditPoints="1" noAdjustHandles="1" noChangeArrowheads="1" noChangeShapeType="1" noTextEdit="1"/>
              </p:cNvSpPr>
              <p:nvPr/>
            </p:nvSpPr>
            <p:spPr>
              <a:xfrm>
                <a:off x="3898330" y="3294109"/>
                <a:ext cx="5204748" cy="2604687"/>
              </a:xfrm>
              <a:prstGeom prst="rect">
                <a:avLst/>
              </a:prstGeom>
              <a:blipFill>
                <a:blip r:embed="rId3"/>
                <a:stretch>
                  <a:fillRect l="-937" t="-1168" b="-14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BBF8BC5-236C-4BBC-9E5F-722015312EAF}"/>
                  </a:ext>
                </a:extLst>
              </p:cNvPr>
              <p:cNvSpPr/>
              <p:nvPr/>
            </p:nvSpPr>
            <p:spPr>
              <a:xfrm>
                <a:off x="5354329" y="6054074"/>
                <a:ext cx="190376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a:rPr>
                            <m:t>𝛽</m:t>
                          </m:r>
                        </m:e>
                        <m:sub>
                          <m:r>
                            <a:rPr lang="en-US" i="1">
                              <a:latin typeface="Cambria Math"/>
                            </a:rPr>
                            <m:t> </m:t>
                          </m:r>
                        </m:sub>
                      </m:sSub>
                      <m:r>
                        <a:rPr lang="en-GB" i="1">
                          <a:latin typeface="Cambria Math"/>
                        </a:rPr>
                        <m:t>𝐶𝑂𝑀𝑃𝑂𝑆𝐼𝑇𝐼𝑂𝑁</m:t>
                      </m:r>
                    </m:oMath>
                  </m:oMathPara>
                </a14:m>
                <a:endParaRPr lang="en-GB" dirty="0"/>
              </a:p>
            </p:txBody>
          </p:sp>
        </mc:Choice>
        <mc:Fallback xmlns="">
          <p:sp>
            <p:nvSpPr>
              <p:cNvPr id="8" name="Rectangle 7">
                <a:extLst>
                  <a:ext uri="{FF2B5EF4-FFF2-40B4-BE49-F238E27FC236}">
                    <a16:creationId xmlns:a16="http://schemas.microsoft.com/office/drawing/2014/main" id="{2BBF8BC5-236C-4BBC-9E5F-722015312EAF}"/>
                  </a:ext>
                </a:extLst>
              </p:cNvPr>
              <p:cNvSpPr>
                <a:spLocks noRot="1" noChangeAspect="1" noMove="1" noResize="1" noEditPoints="1" noAdjustHandles="1" noChangeArrowheads="1" noChangeShapeType="1" noTextEdit="1"/>
              </p:cNvSpPr>
              <p:nvPr/>
            </p:nvSpPr>
            <p:spPr>
              <a:xfrm>
                <a:off x="5354329" y="6054074"/>
                <a:ext cx="1903763" cy="369332"/>
              </a:xfrm>
              <a:prstGeom prst="rect">
                <a:avLst/>
              </a:prstGeom>
              <a:blipFill>
                <a:blip r:embed="rId4"/>
                <a:stretch>
                  <a:fillRect l="-319" b="-14754"/>
                </a:stretch>
              </a:blipFill>
            </p:spPr>
            <p:txBody>
              <a:bodyPr/>
              <a:lstStyle/>
              <a:p>
                <a:r>
                  <a:rPr lang="en-GB">
                    <a:noFill/>
                  </a:rPr>
                  <a:t> </a:t>
                </a:r>
              </a:p>
            </p:txBody>
          </p:sp>
        </mc:Fallback>
      </mc:AlternateContent>
      <p:sp>
        <p:nvSpPr>
          <p:cNvPr id="10" name="Right Brace 9">
            <a:extLst>
              <a:ext uri="{FF2B5EF4-FFF2-40B4-BE49-F238E27FC236}">
                <a16:creationId xmlns:a16="http://schemas.microsoft.com/office/drawing/2014/main" id="{574274A8-7EA0-44AC-87CB-27A569827ECE}"/>
              </a:ext>
            </a:extLst>
          </p:cNvPr>
          <p:cNvSpPr/>
          <p:nvPr/>
        </p:nvSpPr>
        <p:spPr>
          <a:xfrm rot="5400000">
            <a:off x="6283352" y="5340340"/>
            <a:ext cx="45719" cy="129315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04E3AF3-9E95-42B1-92AA-EE3EB06E919E}"/>
                  </a:ext>
                </a:extLst>
              </p:cNvPr>
              <p:cNvSpPr/>
              <p:nvPr/>
            </p:nvSpPr>
            <p:spPr>
              <a:xfrm>
                <a:off x="8447562" y="1612800"/>
                <a:ext cx="2952540" cy="823880"/>
              </a:xfrm>
              <a:prstGeom prst="rect">
                <a:avLst/>
              </a:prstGeom>
            </p:spPr>
            <p:txBody>
              <a:bodyPr wrap="none">
                <a:spAutoFit/>
              </a:bodyPr>
              <a:lstStyle/>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𝑖</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𝑑</m:t>
                            </m:r>
                            <m:r>
                              <a:rPr lang="en-US" i="1">
                                <a:latin typeface="Cambria Math"/>
                              </a:rPr>
                              <m:t>−</m:t>
                            </m:r>
                            <m:r>
                              <a:rPr lang="en-US" i="1">
                                <a:latin typeface="Cambria Math"/>
                              </a:rPr>
                              <m:t>𝑖</m:t>
                            </m:r>
                          </m:num>
                          <m:den>
                            <m:r>
                              <a:rPr lang="en-US" i="1">
                                <a:latin typeface="Cambria Math"/>
                              </a:rPr>
                              <m:t>𝑑</m:t>
                            </m:r>
                            <m:r>
                              <a:rPr lang="en-US" i="1">
                                <a:latin typeface="Cambria Math"/>
                              </a:rPr>
                              <m:t>−</m:t>
                            </m:r>
                            <m:r>
                              <a:rPr lang="en-US" i="1">
                                <a:latin typeface="Cambria Math"/>
                              </a:rPr>
                              <m:t>𝑖</m:t>
                            </m:r>
                            <m:r>
                              <a:rPr lang="en-US" i="1">
                                <a:latin typeface="Cambria Math"/>
                              </a:rPr>
                              <m:t>+1</m:t>
                            </m:r>
                          </m:den>
                        </m:f>
                      </m:e>
                    </m:rad>
                    <m:r>
                      <m:rPr>
                        <m:sty m:val="p"/>
                      </m:rPr>
                      <a:rPr lang="en-US">
                        <a:latin typeface="Cambria Math"/>
                      </a:rPr>
                      <m:t>ln</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US" i="1">
                                <a:latin typeface="Cambria Math"/>
                              </a:rPr>
                              <m:t>𝑏</m:t>
                            </m:r>
                          </m:e>
                          <m:sub>
                            <m:r>
                              <a:rPr lang="en-US" i="1">
                                <a:latin typeface="Cambria Math"/>
                              </a:rPr>
                              <m:t>𝑖</m:t>
                            </m:r>
                          </m:sub>
                        </m:sSub>
                      </m:num>
                      <m:den>
                        <m:rad>
                          <m:radPr>
                            <m:ctrlPr>
                              <a:rPr lang="en-GB" i="1">
                                <a:latin typeface="Cambria Math" panose="02040503050406030204" pitchFamily="18" charset="0"/>
                              </a:rPr>
                            </m:ctrlPr>
                          </m:radPr>
                          <m:deg>
                            <m:r>
                              <a:rPr lang="en-US" i="1">
                                <a:latin typeface="Cambria Math"/>
                              </a:rPr>
                              <m:t>𝑑</m:t>
                            </m:r>
                            <m:r>
                              <a:rPr lang="en-US" i="1">
                                <a:latin typeface="Cambria Math"/>
                              </a:rPr>
                              <m:t>−</m:t>
                            </m:r>
                            <m:r>
                              <a:rPr lang="en-US" i="1">
                                <a:latin typeface="Cambria Math"/>
                              </a:rPr>
                              <m:t>𝑖</m:t>
                            </m:r>
                          </m:deg>
                          <m:e>
                            <m:nary>
                              <m:naryPr>
                                <m:chr m:val="∏"/>
                                <m:limLoc m:val="undOvr"/>
                                <m:ctrlPr>
                                  <a:rPr lang="en-GB" i="1">
                                    <a:latin typeface="Cambria Math" panose="02040503050406030204" pitchFamily="18" charset="0"/>
                                  </a:rPr>
                                </m:ctrlPr>
                              </m:naryPr>
                              <m:sub>
                                <m:r>
                                  <a:rPr lang="en-US" i="1">
                                    <a:latin typeface="Cambria Math"/>
                                  </a:rPr>
                                  <m:t>𝑗</m:t>
                                </m:r>
                                <m:r>
                                  <a:rPr lang="en-US" i="1">
                                    <a:latin typeface="Cambria Math"/>
                                  </a:rPr>
                                  <m:t>=</m:t>
                                </m:r>
                                <m:r>
                                  <a:rPr lang="en-US" i="1">
                                    <a:latin typeface="Cambria Math"/>
                                  </a:rPr>
                                  <m:t>𝑖</m:t>
                                </m:r>
                                <m:r>
                                  <a:rPr lang="en-US" i="1">
                                    <a:latin typeface="Cambria Math"/>
                                  </a:rPr>
                                  <m:t>+1</m:t>
                                </m:r>
                              </m:sub>
                              <m:sup>
                                <m:r>
                                  <a:rPr lang="en-US" i="1">
                                    <a:latin typeface="Cambria Math"/>
                                  </a:rPr>
                                  <m:t>𝑑</m:t>
                                </m:r>
                              </m:sup>
                              <m:e>
                                <m:sSub>
                                  <m:sSubPr>
                                    <m:ctrlPr>
                                      <a:rPr lang="en-GB" i="1">
                                        <a:latin typeface="Cambria Math" panose="02040503050406030204" pitchFamily="18" charset="0"/>
                                      </a:rPr>
                                    </m:ctrlPr>
                                  </m:sSubPr>
                                  <m:e>
                                    <m:r>
                                      <a:rPr lang="en-US" i="1">
                                        <a:latin typeface="Cambria Math"/>
                                      </a:rPr>
                                      <m:t>𝑏</m:t>
                                    </m:r>
                                  </m:e>
                                  <m:sub>
                                    <m:r>
                                      <a:rPr lang="en-US" i="1">
                                        <a:latin typeface="Cambria Math"/>
                                      </a:rPr>
                                      <m:t>𝑗</m:t>
                                    </m:r>
                                  </m:sub>
                                </m:sSub>
                              </m:e>
                            </m:nary>
                          </m:e>
                        </m:rad>
                      </m:den>
                    </m:f>
                  </m:oMath>
                </a14:m>
                <a:r>
                  <a:rPr lang="en-GB" dirty="0"/>
                  <a:t> z</a:t>
                </a:r>
              </a:p>
            </p:txBody>
          </p:sp>
        </mc:Choice>
        <mc:Fallback xmlns="">
          <p:sp>
            <p:nvSpPr>
              <p:cNvPr id="11" name="Rectangle 10">
                <a:extLst>
                  <a:ext uri="{FF2B5EF4-FFF2-40B4-BE49-F238E27FC236}">
                    <a16:creationId xmlns:a16="http://schemas.microsoft.com/office/drawing/2014/main" id="{E04E3AF3-9E95-42B1-92AA-EE3EB06E919E}"/>
                  </a:ext>
                </a:extLst>
              </p:cNvPr>
              <p:cNvSpPr>
                <a:spLocks noRot="1" noChangeAspect="1" noMove="1" noResize="1" noEditPoints="1" noAdjustHandles="1" noChangeArrowheads="1" noChangeShapeType="1" noTextEdit="1"/>
              </p:cNvSpPr>
              <p:nvPr/>
            </p:nvSpPr>
            <p:spPr>
              <a:xfrm>
                <a:off x="8447562" y="1612800"/>
                <a:ext cx="2952540" cy="823880"/>
              </a:xfrm>
              <a:prstGeom prst="rect">
                <a:avLst/>
              </a:prstGeom>
              <a:blipFill>
                <a:blip r:embed="rId5"/>
                <a:stretch>
                  <a:fillRect r="-413"/>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A79D1A00-690B-4D55-8B32-9CB7835D82F3}"/>
              </a:ext>
            </a:extLst>
          </p:cNvPr>
          <p:cNvSpPr txBox="1"/>
          <p:nvPr/>
        </p:nvSpPr>
        <p:spPr>
          <a:xfrm>
            <a:off x="10028098" y="1243468"/>
            <a:ext cx="710451" cy="369332"/>
          </a:xfrm>
          <a:prstGeom prst="rect">
            <a:avLst/>
          </a:prstGeom>
          <a:noFill/>
        </p:spPr>
        <p:txBody>
          <a:bodyPr wrap="none" rtlCol="0">
            <a:spAutoFit/>
          </a:bodyPr>
          <a:lstStyle/>
          <a:p>
            <a:r>
              <a:rPr lang="en-GB" b="1" dirty="0"/>
              <a:t>(ILR)</a:t>
            </a:r>
          </a:p>
        </p:txBody>
      </p:sp>
      <p:sp>
        <p:nvSpPr>
          <p:cNvPr id="4" name="TextBox 3">
            <a:extLst>
              <a:ext uri="{FF2B5EF4-FFF2-40B4-BE49-F238E27FC236}">
                <a16:creationId xmlns:a16="http://schemas.microsoft.com/office/drawing/2014/main" id="{FC44F76E-D79F-DE09-D10F-BE7B280B1D08}"/>
              </a:ext>
            </a:extLst>
          </p:cNvPr>
          <p:cNvSpPr txBox="1"/>
          <p:nvPr/>
        </p:nvSpPr>
        <p:spPr>
          <a:xfrm>
            <a:off x="9361812" y="5964353"/>
            <a:ext cx="2753474" cy="646331"/>
          </a:xfrm>
          <a:prstGeom prst="rect">
            <a:avLst/>
          </a:prstGeom>
          <a:noFill/>
        </p:spPr>
        <p:txBody>
          <a:bodyPr wrap="square" rtlCol="0">
            <a:spAutoFit/>
          </a:bodyPr>
          <a:lstStyle/>
          <a:p>
            <a:pPr algn="ctr"/>
            <a:r>
              <a:rPr lang="en-US" dirty="0"/>
              <a:t>[Cannot tolerate 0 in behaviours]</a:t>
            </a:r>
            <a:endParaRPr lang="en-GB" dirty="0"/>
          </a:p>
        </p:txBody>
      </p:sp>
    </p:spTree>
    <p:extLst>
      <p:ext uri="{BB962C8B-B14F-4D97-AF65-F5344CB8AC3E}">
        <p14:creationId xmlns:p14="http://schemas.microsoft.com/office/powerpoint/2010/main" val="428316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DEE5-0AE2-4294-8D66-39ABE2F7C6A1}"/>
              </a:ext>
            </a:extLst>
          </p:cNvPr>
          <p:cNvSpPr>
            <a:spLocks noGrp="1"/>
          </p:cNvSpPr>
          <p:nvPr>
            <p:ph type="title"/>
          </p:nvPr>
        </p:nvSpPr>
        <p:spPr>
          <a:xfrm>
            <a:off x="345847" y="666258"/>
            <a:ext cx="10619117" cy="1380226"/>
          </a:xfrm>
        </p:spPr>
        <p:txBody>
          <a:bodyPr/>
          <a:lstStyle/>
          <a:p>
            <a:r>
              <a:rPr lang="en-GB" dirty="0"/>
              <a:t>ILRs fitted in a regression model.</a:t>
            </a:r>
          </a:p>
        </p:txBody>
      </p:sp>
      <p:pic>
        <p:nvPicPr>
          <p:cNvPr id="7" name="Picture 6">
            <a:extLst>
              <a:ext uri="{FF2B5EF4-FFF2-40B4-BE49-F238E27FC236}">
                <a16:creationId xmlns:a16="http://schemas.microsoft.com/office/drawing/2014/main" id="{78CEB7ED-0C3C-4132-9457-96D9C30D6F46}"/>
              </a:ext>
            </a:extLst>
          </p:cNvPr>
          <p:cNvPicPr>
            <a:picLocks noChangeAspect="1"/>
          </p:cNvPicPr>
          <p:nvPr/>
        </p:nvPicPr>
        <p:blipFill rotWithShape="1">
          <a:blip r:embed="rId2"/>
          <a:srcRect l="781" t="39719" r="42274" b="5695"/>
          <a:stretch/>
        </p:blipFill>
        <p:spPr>
          <a:xfrm>
            <a:off x="4828523" y="1727932"/>
            <a:ext cx="7017630" cy="3783899"/>
          </a:xfrm>
          <a:prstGeom prst="rect">
            <a:avLst/>
          </a:prstGeom>
        </p:spPr>
      </p:pic>
      <p:grpSp>
        <p:nvGrpSpPr>
          <p:cNvPr id="8" name="Group 7">
            <a:extLst>
              <a:ext uri="{FF2B5EF4-FFF2-40B4-BE49-F238E27FC236}">
                <a16:creationId xmlns:a16="http://schemas.microsoft.com/office/drawing/2014/main" id="{DEA16D1C-876A-4655-AF89-65830E38584C}"/>
              </a:ext>
            </a:extLst>
          </p:cNvPr>
          <p:cNvGrpSpPr/>
          <p:nvPr/>
        </p:nvGrpSpPr>
        <p:grpSpPr>
          <a:xfrm>
            <a:off x="1450528" y="5035653"/>
            <a:ext cx="677333" cy="535751"/>
            <a:chOff x="7070872" y="1722893"/>
            <a:chExt cx="1023257" cy="780822"/>
          </a:xfrm>
        </p:grpSpPr>
        <p:cxnSp>
          <p:nvCxnSpPr>
            <p:cNvPr id="9" name="Straight Connector 8">
              <a:extLst>
                <a:ext uri="{FF2B5EF4-FFF2-40B4-BE49-F238E27FC236}">
                  <a16:creationId xmlns:a16="http://schemas.microsoft.com/office/drawing/2014/main" id="{5725CC7E-C8CF-4D6D-8304-0E9F8187BADD}"/>
                </a:ext>
              </a:extLst>
            </p:cNvPr>
            <p:cNvCxnSpPr/>
            <p:nvPr/>
          </p:nvCxnSpPr>
          <p:spPr>
            <a:xfrm>
              <a:off x="7070872" y="2503714"/>
              <a:ext cx="10232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3A9AF878-0F0A-4C02-B832-5986BF54C466}"/>
                </a:ext>
              </a:extLst>
            </p:cNvPr>
            <p:cNvGrpSpPr/>
            <p:nvPr/>
          </p:nvGrpSpPr>
          <p:grpSpPr>
            <a:xfrm>
              <a:off x="7202787" y="1722893"/>
              <a:ext cx="677333" cy="657008"/>
              <a:chOff x="2255479" y="2763243"/>
              <a:chExt cx="677333" cy="657008"/>
            </a:xfrm>
          </p:grpSpPr>
          <p:sp>
            <p:nvSpPr>
              <p:cNvPr id="11" name="Oval 10">
                <a:extLst>
                  <a:ext uri="{FF2B5EF4-FFF2-40B4-BE49-F238E27FC236}">
                    <a16:creationId xmlns:a16="http://schemas.microsoft.com/office/drawing/2014/main" id="{5D450157-6307-4FB3-960F-071871DAA1DD}"/>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pic>
            <p:nvPicPr>
              <p:cNvPr id="12" name="Picture 11" descr="male-black-hair-clipart-black-man-hi.png">
                <a:extLst>
                  <a:ext uri="{FF2B5EF4-FFF2-40B4-BE49-F238E27FC236}">
                    <a16:creationId xmlns:a16="http://schemas.microsoft.com/office/drawing/2014/main" id="{7A267B00-9A22-415F-806D-B897C64714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cxnSp>
        <p:nvCxnSpPr>
          <p:cNvPr id="13" name="Straight Connector 12">
            <a:extLst>
              <a:ext uri="{FF2B5EF4-FFF2-40B4-BE49-F238E27FC236}">
                <a16:creationId xmlns:a16="http://schemas.microsoft.com/office/drawing/2014/main" id="{645F0904-DE72-46E9-AD8F-70BA05DC3F6F}"/>
              </a:ext>
            </a:extLst>
          </p:cNvPr>
          <p:cNvCxnSpPr>
            <a:cxnSpLocks/>
          </p:cNvCxnSpPr>
          <p:nvPr/>
        </p:nvCxnSpPr>
        <p:spPr>
          <a:xfrm flipV="1">
            <a:off x="1443162" y="3949134"/>
            <a:ext cx="1385594"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9855A481-0BEA-4BEB-B39E-BCE662B982B9}"/>
              </a:ext>
            </a:extLst>
          </p:cNvPr>
          <p:cNvGrpSpPr/>
          <p:nvPr/>
        </p:nvGrpSpPr>
        <p:grpSpPr>
          <a:xfrm>
            <a:off x="1889422" y="3305219"/>
            <a:ext cx="493007" cy="506060"/>
            <a:chOff x="1282096" y="2511455"/>
            <a:chExt cx="677333" cy="657008"/>
          </a:xfrm>
        </p:grpSpPr>
        <p:sp>
          <p:nvSpPr>
            <p:cNvPr id="15" name="Oval 14">
              <a:extLst>
                <a:ext uri="{FF2B5EF4-FFF2-40B4-BE49-F238E27FC236}">
                  <a16:creationId xmlns:a16="http://schemas.microsoft.com/office/drawing/2014/main" id="{C714B377-EDFA-4F4F-AAAE-315253F4680B}"/>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prstClr val="white"/>
                </a:solidFill>
              </a:endParaRPr>
            </a:p>
          </p:txBody>
        </p:sp>
        <p:pic>
          <p:nvPicPr>
            <p:cNvPr id="16" name="Picture 15" descr="images-16.png">
              <a:extLst>
                <a:ext uri="{FF2B5EF4-FFF2-40B4-BE49-F238E27FC236}">
                  <a16:creationId xmlns:a16="http://schemas.microsoft.com/office/drawing/2014/main" id="{314EABED-376F-445E-86BD-62D0272344D1}"/>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grpSp>
        <p:nvGrpSpPr>
          <p:cNvPr id="17" name="Group 16">
            <a:extLst>
              <a:ext uri="{FF2B5EF4-FFF2-40B4-BE49-F238E27FC236}">
                <a16:creationId xmlns:a16="http://schemas.microsoft.com/office/drawing/2014/main" id="{E0E25649-1E91-4720-A132-EAD9A6CDCBE3}"/>
              </a:ext>
            </a:extLst>
          </p:cNvPr>
          <p:cNvGrpSpPr/>
          <p:nvPr/>
        </p:nvGrpSpPr>
        <p:grpSpPr>
          <a:xfrm>
            <a:off x="2110286" y="2494984"/>
            <a:ext cx="544286" cy="426690"/>
            <a:chOff x="2255479" y="2763243"/>
            <a:chExt cx="677333" cy="657008"/>
          </a:xfrm>
        </p:grpSpPr>
        <p:sp>
          <p:nvSpPr>
            <p:cNvPr id="18" name="Oval 17">
              <a:extLst>
                <a:ext uri="{FF2B5EF4-FFF2-40B4-BE49-F238E27FC236}">
                  <a16:creationId xmlns:a16="http://schemas.microsoft.com/office/drawing/2014/main" id="{9E7F8BC6-D68F-4451-8DF8-72FDA5CD9384}"/>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9" name="Picture 18" descr="male-black-hair-clipart-black-man-hi.png">
              <a:extLst>
                <a:ext uri="{FF2B5EF4-FFF2-40B4-BE49-F238E27FC236}">
                  <a16:creationId xmlns:a16="http://schemas.microsoft.com/office/drawing/2014/main" id="{8E1A5211-3449-4CEF-9D35-9646399CB25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20" name="Group 19">
            <a:extLst>
              <a:ext uri="{FF2B5EF4-FFF2-40B4-BE49-F238E27FC236}">
                <a16:creationId xmlns:a16="http://schemas.microsoft.com/office/drawing/2014/main" id="{DAA4FF22-6BAD-4BFC-BFD2-924203012705}"/>
              </a:ext>
            </a:extLst>
          </p:cNvPr>
          <p:cNvGrpSpPr/>
          <p:nvPr/>
        </p:nvGrpSpPr>
        <p:grpSpPr>
          <a:xfrm>
            <a:off x="1414270" y="2482704"/>
            <a:ext cx="544286" cy="426690"/>
            <a:chOff x="1282096" y="2511455"/>
            <a:chExt cx="677333" cy="657008"/>
          </a:xfrm>
        </p:grpSpPr>
        <p:sp>
          <p:nvSpPr>
            <p:cNvPr id="21" name="Oval 20">
              <a:extLst>
                <a:ext uri="{FF2B5EF4-FFF2-40B4-BE49-F238E27FC236}">
                  <a16:creationId xmlns:a16="http://schemas.microsoft.com/office/drawing/2014/main" id="{9D164944-AC89-4216-B75E-A3A1B7B8D145}"/>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2" name="Picture 21" descr="images-16.png">
              <a:extLst>
                <a:ext uri="{FF2B5EF4-FFF2-40B4-BE49-F238E27FC236}">
                  <a16:creationId xmlns:a16="http://schemas.microsoft.com/office/drawing/2014/main" id="{D5F6968B-FFA0-485C-95FB-A37DC672854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23" name="Straight Connector 22">
            <a:extLst>
              <a:ext uri="{FF2B5EF4-FFF2-40B4-BE49-F238E27FC236}">
                <a16:creationId xmlns:a16="http://schemas.microsoft.com/office/drawing/2014/main" id="{924040D8-C754-4B8E-8770-475EE0D5A8C7}"/>
              </a:ext>
            </a:extLst>
          </p:cNvPr>
          <p:cNvCxnSpPr>
            <a:cxnSpLocks/>
          </p:cNvCxnSpPr>
          <p:nvPr/>
        </p:nvCxnSpPr>
        <p:spPr>
          <a:xfrm>
            <a:off x="1349707" y="2336001"/>
            <a:ext cx="2010890" cy="7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21C9329E-2665-4489-9B7C-245ACF822D88}"/>
              </a:ext>
            </a:extLst>
          </p:cNvPr>
          <p:cNvGrpSpPr/>
          <p:nvPr/>
        </p:nvGrpSpPr>
        <p:grpSpPr>
          <a:xfrm>
            <a:off x="2161654" y="1793473"/>
            <a:ext cx="544286" cy="457775"/>
            <a:chOff x="1524001" y="3168463"/>
            <a:chExt cx="677333" cy="704872"/>
          </a:xfrm>
        </p:grpSpPr>
        <p:sp>
          <p:nvSpPr>
            <p:cNvPr id="25" name="Oval 24">
              <a:extLst>
                <a:ext uri="{FF2B5EF4-FFF2-40B4-BE49-F238E27FC236}">
                  <a16:creationId xmlns:a16="http://schemas.microsoft.com/office/drawing/2014/main" id="{EF173FC9-DAF8-46EB-A469-D566E6A09F30}"/>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6" name="Picture 25" descr="384818-0a73a9ccd68fbc872b18b67dda4d6d44.png">
              <a:extLst>
                <a:ext uri="{FF2B5EF4-FFF2-40B4-BE49-F238E27FC236}">
                  <a16:creationId xmlns:a16="http://schemas.microsoft.com/office/drawing/2014/main" id="{7711733A-21B2-4A7F-A1DF-D4629D0B67F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
        <p:nvSpPr>
          <p:cNvPr id="27" name="TextBox 26">
            <a:extLst>
              <a:ext uri="{FF2B5EF4-FFF2-40B4-BE49-F238E27FC236}">
                <a16:creationId xmlns:a16="http://schemas.microsoft.com/office/drawing/2014/main" id="{5C3933DD-7FF5-49C5-9ADD-6B30AD3D35D2}"/>
              </a:ext>
            </a:extLst>
          </p:cNvPr>
          <p:cNvSpPr txBox="1"/>
          <p:nvPr/>
        </p:nvSpPr>
        <p:spPr>
          <a:xfrm>
            <a:off x="-392585" y="5303529"/>
            <a:ext cx="2057417" cy="400110"/>
          </a:xfrm>
          <a:prstGeom prst="rect">
            <a:avLst/>
          </a:prstGeom>
          <a:noFill/>
        </p:spPr>
        <p:txBody>
          <a:bodyPr wrap="square" rtlCol="0">
            <a:spAutoFit/>
          </a:bodyPr>
          <a:lstStyle/>
          <a:p>
            <a:pPr algn="ctr" defTabSz="457200"/>
            <a:r>
              <a:rPr lang="en-US" sz="2000" dirty="0" err="1">
                <a:solidFill>
                  <a:prstClr val="black"/>
                </a:solidFill>
                <a:latin typeface="Century Gothic"/>
                <a:cs typeface="Century Gothic"/>
              </a:rPr>
              <a:t>ilr</a:t>
            </a:r>
            <a:r>
              <a:rPr lang="en-US" sz="2000" dirty="0">
                <a:solidFill>
                  <a:prstClr val="black"/>
                </a:solidFill>
                <a:latin typeface="Century Gothic"/>
                <a:cs typeface="Century Gothic"/>
              </a:rPr>
              <a:t> 3 =</a:t>
            </a:r>
          </a:p>
        </p:txBody>
      </p:sp>
      <p:sp>
        <p:nvSpPr>
          <p:cNvPr id="28" name="TextBox 27">
            <a:extLst>
              <a:ext uri="{FF2B5EF4-FFF2-40B4-BE49-F238E27FC236}">
                <a16:creationId xmlns:a16="http://schemas.microsoft.com/office/drawing/2014/main" id="{7B9222E5-AC0D-4996-BE4A-0517F39D5E01}"/>
              </a:ext>
            </a:extLst>
          </p:cNvPr>
          <p:cNvSpPr txBox="1"/>
          <p:nvPr/>
        </p:nvSpPr>
        <p:spPr>
          <a:xfrm>
            <a:off x="-172007" y="3627747"/>
            <a:ext cx="1497522" cy="369332"/>
          </a:xfrm>
          <a:prstGeom prst="rect">
            <a:avLst/>
          </a:prstGeom>
          <a:noFill/>
        </p:spPr>
        <p:txBody>
          <a:bodyPr wrap="square" rtlCol="0">
            <a:spAutoFit/>
          </a:bodyPr>
          <a:lstStyle/>
          <a:p>
            <a:pPr algn="ctr" defTabSz="457200"/>
            <a:r>
              <a:rPr lang="en-US" dirty="0" err="1">
                <a:solidFill>
                  <a:prstClr val="black"/>
                </a:solidFill>
                <a:latin typeface="Century Gothic"/>
                <a:cs typeface="Century Gothic"/>
              </a:rPr>
              <a:t>ilr</a:t>
            </a:r>
            <a:r>
              <a:rPr lang="en-US" dirty="0">
                <a:solidFill>
                  <a:prstClr val="black"/>
                </a:solidFill>
                <a:latin typeface="Century Gothic"/>
                <a:cs typeface="Century Gothic"/>
              </a:rPr>
              <a:t> 2 =</a:t>
            </a:r>
          </a:p>
        </p:txBody>
      </p:sp>
      <p:sp>
        <p:nvSpPr>
          <p:cNvPr id="29" name="TextBox 28">
            <a:extLst>
              <a:ext uri="{FF2B5EF4-FFF2-40B4-BE49-F238E27FC236}">
                <a16:creationId xmlns:a16="http://schemas.microsoft.com/office/drawing/2014/main" id="{68A01118-C760-48C0-B93E-000386668434}"/>
              </a:ext>
            </a:extLst>
          </p:cNvPr>
          <p:cNvSpPr txBox="1"/>
          <p:nvPr/>
        </p:nvSpPr>
        <p:spPr>
          <a:xfrm>
            <a:off x="-216173" y="2066955"/>
            <a:ext cx="1653283" cy="400110"/>
          </a:xfrm>
          <a:prstGeom prst="rect">
            <a:avLst/>
          </a:prstGeom>
          <a:noFill/>
        </p:spPr>
        <p:txBody>
          <a:bodyPr wrap="square" rtlCol="0">
            <a:spAutoFit/>
          </a:bodyPr>
          <a:lstStyle/>
          <a:p>
            <a:pPr algn="ctr" defTabSz="457200"/>
            <a:r>
              <a:rPr lang="en-US" sz="2000" dirty="0" err="1">
                <a:solidFill>
                  <a:prstClr val="black"/>
                </a:solidFill>
                <a:latin typeface="Century Gothic"/>
                <a:cs typeface="Century Gothic"/>
              </a:rPr>
              <a:t>ilr</a:t>
            </a:r>
            <a:r>
              <a:rPr lang="en-US" sz="2000" dirty="0">
                <a:solidFill>
                  <a:prstClr val="black"/>
                </a:solidFill>
                <a:latin typeface="Century Gothic"/>
                <a:cs typeface="Century Gothic"/>
              </a:rPr>
              <a:t> 1 =</a:t>
            </a:r>
          </a:p>
        </p:txBody>
      </p:sp>
      <p:grpSp>
        <p:nvGrpSpPr>
          <p:cNvPr id="30" name="Group 29">
            <a:extLst>
              <a:ext uri="{FF2B5EF4-FFF2-40B4-BE49-F238E27FC236}">
                <a16:creationId xmlns:a16="http://schemas.microsoft.com/office/drawing/2014/main" id="{0C15BE83-5C87-46CC-8194-D751CF62B0BE}"/>
              </a:ext>
            </a:extLst>
          </p:cNvPr>
          <p:cNvGrpSpPr/>
          <p:nvPr/>
        </p:nvGrpSpPr>
        <p:grpSpPr>
          <a:xfrm>
            <a:off x="1607156" y="4051045"/>
            <a:ext cx="493007" cy="506060"/>
            <a:chOff x="2255479" y="2763243"/>
            <a:chExt cx="677333" cy="657008"/>
          </a:xfrm>
        </p:grpSpPr>
        <p:sp>
          <p:nvSpPr>
            <p:cNvPr id="31" name="Oval 30">
              <a:extLst>
                <a:ext uri="{FF2B5EF4-FFF2-40B4-BE49-F238E27FC236}">
                  <a16:creationId xmlns:a16="http://schemas.microsoft.com/office/drawing/2014/main" id="{2F3AF79B-0F78-41D2-830A-41425689F3F2}"/>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prstClr val="white"/>
                </a:solidFill>
              </a:endParaRPr>
            </a:p>
          </p:txBody>
        </p:sp>
        <p:pic>
          <p:nvPicPr>
            <p:cNvPr id="32" name="Picture 31" descr="male-black-hair-clipart-black-man-hi.png">
              <a:extLst>
                <a:ext uri="{FF2B5EF4-FFF2-40B4-BE49-F238E27FC236}">
                  <a16:creationId xmlns:a16="http://schemas.microsoft.com/office/drawing/2014/main" id="{C434B016-489D-44AB-96EB-DF64FA5E2CD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33" name="Group 32">
            <a:extLst>
              <a:ext uri="{FF2B5EF4-FFF2-40B4-BE49-F238E27FC236}">
                <a16:creationId xmlns:a16="http://schemas.microsoft.com/office/drawing/2014/main" id="{E5F4D004-BB0C-4593-B954-9B86B924F8D6}"/>
              </a:ext>
            </a:extLst>
          </p:cNvPr>
          <p:cNvGrpSpPr/>
          <p:nvPr/>
        </p:nvGrpSpPr>
        <p:grpSpPr>
          <a:xfrm>
            <a:off x="2808936" y="2494984"/>
            <a:ext cx="544286" cy="426690"/>
            <a:chOff x="1197428" y="1710755"/>
            <a:chExt cx="677333" cy="657008"/>
          </a:xfrm>
        </p:grpSpPr>
        <p:sp>
          <p:nvSpPr>
            <p:cNvPr id="34" name="Oval 33">
              <a:extLst>
                <a:ext uri="{FF2B5EF4-FFF2-40B4-BE49-F238E27FC236}">
                  <a16:creationId xmlns:a16="http://schemas.microsoft.com/office/drawing/2014/main" id="{7E6A2926-DAEE-432E-B3A4-22C0F397ACFB}"/>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35" name="Picture 34" descr="cyberscooty-bed-2.png">
              <a:extLst>
                <a:ext uri="{FF2B5EF4-FFF2-40B4-BE49-F238E27FC236}">
                  <a16:creationId xmlns:a16="http://schemas.microsoft.com/office/drawing/2014/main" id="{9B083E55-33E7-44EE-AE92-40EBE58767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36" name="Group 35">
            <a:extLst>
              <a:ext uri="{FF2B5EF4-FFF2-40B4-BE49-F238E27FC236}">
                <a16:creationId xmlns:a16="http://schemas.microsoft.com/office/drawing/2014/main" id="{A719B53D-09C1-4129-A427-299C0B593BF7}"/>
              </a:ext>
            </a:extLst>
          </p:cNvPr>
          <p:cNvGrpSpPr/>
          <p:nvPr/>
        </p:nvGrpSpPr>
        <p:grpSpPr>
          <a:xfrm>
            <a:off x="2251443" y="4069239"/>
            <a:ext cx="493007" cy="506060"/>
            <a:chOff x="1197428" y="1710755"/>
            <a:chExt cx="677333" cy="657008"/>
          </a:xfrm>
        </p:grpSpPr>
        <p:sp>
          <p:nvSpPr>
            <p:cNvPr id="37" name="Oval 36">
              <a:extLst>
                <a:ext uri="{FF2B5EF4-FFF2-40B4-BE49-F238E27FC236}">
                  <a16:creationId xmlns:a16="http://schemas.microsoft.com/office/drawing/2014/main" id="{2CC58173-FDAE-43A5-8E5D-64D4822A1C47}"/>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prstClr val="white"/>
                </a:solidFill>
              </a:endParaRPr>
            </a:p>
          </p:txBody>
        </p:sp>
        <p:pic>
          <p:nvPicPr>
            <p:cNvPr id="38" name="Picture 37" descr="cyberscooty-bed-2.png">
              <a:extLst>
                <a:ext uri="{FF2B5EF4-FFF2-40B4-BE49-F238E27FC236}">
                  <a16:creationId xmlns:a16="http://schemas.microsoft.com/office/drawing/2014/main" id="{8EACFB6C-120E-4F7B-8242-A14D05482E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39" name="Group 38">
            <a:extLst>
              <a:ext uri="{FF2B5EF4-FFF2-40B4-BE49-F238E27FC236}">
                <a16:creationId xmlns:a16="http://schemas.microsoft.com/office/drawing/2014/main" id="{6A5CC02F-AD4C-425D-8CB9-5D18A34AA286}"/>
              </a:ext>
            </a:extLst>
          </p:cNvPr>
          <p:cNvGrpSpPr/>
          <p:nvPr/>
        </p:nvGrpSpPr>
        <p:grpSpPr>
          <a:xfrm>
            <a:off x="1530482" y="5708171"/>
            <a:ext cx="483603" cy="518156"/>
            <a:chOff x="1197428" y="1710755"/>
            <a:chExt cx="677333" cy="657008"/>
          </a:xfrm>
        </p:grpSpPr>
        <p:sp>
          <p:nvSpPr>
            <p:cNvPr id="40" name="Oval 39">
              <a:extLst>
                <a:ext uri="{FF2B5EF4-FFF2-40B4-BE49-F238E27FC236}">
                  <a16:creationId xmlns:a16="http://schemas.microsoft.com/office/drawing/2014/main" id="{68CDA6EE-F243-4933-B500-FA4B4D582942}"/>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1" name="Picture 40" descr="cyberscooty-bed-2.png">
              <a:extLst>
                <a:ext uri="{FF2B5EF4-FFF2-40B4-BE49-F238E27FC236}">
                  <a16:creationId xmlns:a16="http://schemas.microsoft.com/office/drawing/2014/main" id="{B80AC66A-E69E-41A6-8CAA-03CDA1B8C48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sp>
        <p:nvSpPr>
          <p:cNvPr id="47" name="TextBox 46">
            <a:extLst>
              <a:ext uri="{FF2B5EF4-FFF2-40B4-BE49-F238E27FC236}">
                <a16:creationId xmlns:a16="http://schemas.microsoft.com/office/drawing/2014/main" id="{472F1BBD-8EFE-4A14-88F0-6D8F97C1A070}"/>
              </a:ext>
            </a:extLst>
          </p:cNvPr>
          <p:cNvSpPr txBox="1"/>
          <p:nvPr/>
        </p:nvSpPr>
        <p:spPr>
          <a:xfrm>
            <a:off x="4213648" y="6095719"/>
            <a:ext cx="8932684" cy="646331"/>
          </a:xfrm>
          <a:prstGeom prst="rect">
            <a:avLst/>
          </a:prstGeom>
          <a:noFill/>
        </p:spPr>
        <p:txBody>
          <a:bodyPr wrap="square" rtlCol="0">
            <a:spAutoFit/>
          </a:bodyPr>
          <a:lstStyle/>
          <a:p>
            <a:pPr marL="285750" indent="-285750">
              <a:buFont typeface="Arial" panose="020B0604020202020204" pitchFamily="34" charset="0"/>
              <a:buChar char="•"/>
            </a:pPr>
            <a:r>
              <a:rPr lang="en-GB" dirty="0"/>
              <a:t>ILRs are “nested” parameters- the ILR pivot will not affect intercept.</a:t>
            </a:r>
          </a:p>
          <a:p>
            <a:pPr marL="285750" indent="-285750">
              <a:buFont typeface="Arial" panose="020B0604020202020204" pitchFamily="34" charset="0"/>
              <a:buChar char="•"/>
            </a:pPr>
            <a:r>
              <a:rPr lang="en-GB" dirty="0"/>
              <a:t>Can perform </a:t>
            </a:r>
            <a:r>
              <a:rPr lang="en-GB" dirty="0" err="1"/>
              <a:t>isotemporal</a:t>
            </a:r>
            <a:r>
              <a:rPr lang="en-GB" dirty="0"/>
              <a:t> substitution using this regression equation.</a:t>
            </a:r>
          </a:p>
        </p:txBody>
      </p:sp>
    </p:spTree>
    <p:extLst>
      <p:ext uri="{BB962C8B-B14F-4D97-AF65-F5344CB8AC3E}">
        <p14:creationId xmlns:p14="http://schemas.microsoft.com/office/powerpoint/2010/main" val="393891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7D8D-88EB-4781-9693-B90F19426442}"/>
              </a:ext>
            </a:extLst>
          </p:cNvPr>
          <p:cNvSpPr>
            <a:spLocks noGrp="1"/>
          </p:cNvSpPr>
          <p:nvPr>
            <p:ph type="title"/>
          </p:nvPr>
        </p:nvSpPr>
        <p:spPr/>
        <p:txBody>
          <a:bodyPr>
            <a:normAutofit/>
          </a:bodyPr>
          <a:lstStyle/>
          <a:p>
            <a:pPr algn="ctr"/>
            <a:r>
              <a:rPr lang="en-GB" sz="4000" dirty="0"/>
              <a:t>“Permutations” or “Pivots” </a:t>
            </a:r>
            <a:br>
              <a:rPr lang="en-GB" sz="4000" dirty="0"/>
            </a:br>
            <a:r>
              <a:rPr lang="en-GB" sz="4000" dirty="0"/>
              <a:t>- Pivotal Decision Point in Exposure</a:t>
            </a:r>
          </a:p>
        </p:txBody>
      </p:sp>
      <p:grpSp>
        <p:nvGrpSpPr>
          <p:cNvPr id="4" name="Group 3">
            <a:extLst>
              <a:ext uri="{FF2B5EF4-FFF2-40B4-BE49-F238E27FC236}">
                <a16:creationId xmlns:a16="http://schemas.microsoft.com/office/drawing/2014/main" id="{A78F5198-9F81-46D7-B3ED-2B6B4DD3B5E4}"/>
              </a:ext>
            </a:extLst>
          </p:cNvPr>
          <p:cNvGrpSpPr/>
          <p:nvPr/>
        </p:nvGrpSpPr>
        <p:grpSpPr>
          <a:xfrm>
            <a:off x="9206067" y="2591468"/>
            <a:ext cx="1023257" cy="780822"/>
            <a:chOff x="7070872" y="1722893"/>
            <a:chExt cx="1023257" cy="780822"/>
          </a:xfrm>
        </p:grpSpPr>
        <p:cxnSp>
          <p:nvCxnSpPr>
            <p:cNvPr id="6" name="Straight Connector 5">
              <a:extLst>
                <a:ext uri="{FF2B5EF4-FFF2-40B4-BE49-F238E27FC236}">
                  <a16:creationId xmlns:a16="http://schemas.microsoft.com/office/drawing/2014/main" id="{4BD8EE1F-DE49-482C-B219-19F4A90D48C6}"/>
                </a:ext>
              </a:extLst>
            </p:cNvPr>
            <p:cNvCxnSpPr/>
            <p:nvPr/>
          </p:nvCxnSpPr>
          <p:spPr>
            <a:xfrm>
              <a:off x="7070872" y="2503714"/>
              <a:ext cx="10232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19B313A4-66B7-44AF-B55F-40FBC0BC445F}"/>
                </a:ext>
              </a:extLst>
            </p:cNvPr>
            <p:cNvGrpSpPr/>
            <p:nvPr/>
          </p:nvGrpSpPr>
          <p:grpSpPr>
            <a:xfrm>
              <a:off x="7202787" y="1722893"/>
              <a:ext cx="677333" cy="657008"/>
              <a:chOff x="2255479" y="2763243"/>
              <a:chExt cx="677333" cy="657008"/>
            </a:xfrm>
          </p:grpSpPr>
          <p:sp>
            <p:nvSpPr>
              <p:cNvPr id="8" name="Oval 7">
                <a:extLst>
                  <a:ext uri="{FF2B5EF4-FFF2-40B4-BE49-F238E27FC236}">
                    <a16:creationId xmlns:a16="http://schemas.microsoft.com/office/drawing/2014/main" id="{6AB2BDF3-7C5B-49D5-BE88-29AE7DD64264}"/>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pic>
            <p:nvPicPr>
              <p:cNvPr id="9" name="Picture 8" descr="male-black-hair-clipart-black-man-hi.png">
                <a:extLst>
                  <a:ext uri="{FF2B5EF4-FFF2-40B4-BE49-F238E27FC236}">
                    <a16:creationId xmlns:a16="http://schemas.microsoft.com/office/drawing/2014/main" id="{77FD58DA-96F7-4F1B-9926-10B1E59E9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cxnSp>
        <p:nvCxnSpPr>
          <p:cNvPr id="12" name="Straight Connector 11">
            <a:extLst>
              <a:ext uri="{FF2B5EF4-FFF2-40B4-BE49-F238E27FC236}">
                <a16:creationId xmlns:a16="http://schemas.microsoft.com/office/drawing/2014/main" id="{3E006088-8322-480A-91CF-FEA3E79DA06F}"/>
              </a:ext>
            </a:extLst>
          </p:cNvPr>
          <p:cNvCxnSpPr>
            <a:cxnSpLocks/>
          </p:cNvCxnSpPr>
          <p:nvPr/>
        </p:nvCxnSpPr>
        <p:spPr>
          <a:xfrm flipV="1">
            <a:off x="6314094" y="3348100"/>
            <a:ext cx="1561004" cy="1209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C79124D-9AB2-4C86-86F0-59415D7C0FC1}"/>
              </a:ext>
            </a:extLst>
          </p:cNvPr>
          <p:cNvGrpSpPr/>
          <p:nvPr/>
        </p:nvGrpSpPr>
        <p:grpSpPr>
          <a:xfrm>
            <a:off x="6821515" y="2594513"/>
            <a:ext cx="677333" cy="657008"/>
            <a:chOff x="1282096" y="2511455"/>
            <a:chExt cx="677333" cy="657008"/>
          </a:xfrm>
        </p:grpSpPr>
        <p:sp>
          <p:nvSpPr>
            <p:cNvPr id="14" name="Oval 13">
              <a:extLst>
                <a:ext uri="{FF2B5EF4-FFF2-40B4-BE49-F238E27FC236}">
                  <a16:creationId xmlns:a16="http://schemas.microsoft.com/office/drawing/2014/main" id="{0490F4D7-FEB3-4305-B573-C0682C0338B2}"/>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5" name="Picture 14" descr="images-16.png">
              <a:extLst>
                <a:ext uri="{FF2B5EF4-FFF2-40B4-BE49-F238E27FC236}">
                  <a16:creationId xmlns:a16="http://schemas.microsoft.com/office/drawing/2014/main" id="{D9B7BDF9-3E9A-409D-8DD7-09778DF7B08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grpSp>
        <p:nvGrpSpPr>
          <p:cNvPr id="19" name="Group 18">
            <a:extLst>
              <a:ext uri="{FF2B5EF4-FFF2-40B4-BE49-F238E27FC236}">
                <a16:creationId xmlns:a16="http://schemas.microsoft.com/office/drawing/2014/main" id="{2B2953C9-2478-45A9-933E-E444A2969AE8}"/>
              </a:ext>
            </a:extLst>
          </p:cNvPr>
          <p:cNvGrpSpPr/>
          <p:nvPr/>
        </p:nvGrpSpPr>
        <p:grpSpPr>
          <a:xfrm>
            <a:off x="3437424" y="3506900"/>
            <a:ext cx="677333" cy="657008"/>
            <a:chOff x="2255479" y="2763243"/>
            <a:chExt cx="677333" cy="657008"/>
          </a:xfrm>
        </p:grpSpPr>
        <p:sp>
          <p:nvSpPr>
            <p:cNvPr id="20" name="Oval 19">
              <a:extLst>
                <a:ext uri="{FF2B5EF4-FFF2-40B4-BE49-F238E27FC236}">
                  <a16:creationId xmlns:a16="http://schemas.microsoft.com/office/drawing/2014/main" id="{5E0525B2-28A0-495F-A112-C4B3FB9451D1}"/>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1" name="Picture 20" descr="male-black-hair-clipart-black-man-hi.png">
              <a:extLst>
                <a:ext uri="{FF2B5EF4-FFF2-40B4-BE49-F238E27FC236}">
                  <a16:creationId xmlns:a16="http://schemas.microsoft.com/office/drawing/2014/main" id="{F2250A04-DEC0-45AE-817F-B27DDA3C63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22" name="Group 21">
            <a:extLst>
              <a:ext uri="{FF2B5EF4-FFF2-40B4-BE49-F238E27FC236}">
                <a16:creationId xmlns:a16="http://schemas.microsoft.com/office/drawing/2014/main" id="{F9B5DAD7-313A-438F-942E-B4279B1A1AF5}"/>
              </a:ext>
            </a:extLst>
          </p:cNvPr>
          <p:cNvGrpSpPr/>
          <p:nvPr/>
        </p:nvGrpSpPr>
        <p:grpSpPr>
          <a:xfrm>
            <a:off x="2657559" y="3506900"/>
            <a:ext cx="677333" cy="657008"/>
            <a:chOff x="1282096" y="2511455"/>
            <a:chExt cx="677333" cy="657008"/>
          </a:xfrm>
        </p:grpSpPr>
        <p:sp>
          <p:nvSpPr>
            <p:cNvPr id="23" name="Oval 22">
              <a:extLst>
                <a:ext uri="{FF2B5EF4-FFF2-40B4-BE49-F238E27FC236}">
                  <a16:creationId xmlns:a16="http://schemas.microsoft.com/office/drawing/2014/main" id="{D3AFCE92-D1ED-4990-872D-7ED7B33B2E89}"/>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4" name="Picture 23" descr="images-16.png">
              <a:extLst>
                <a:ext uri="{FF2B5EF4-FFF2-40B4-BE49-F238E27FC236}">
                  <a16:creationId xmlns:a16="http://schemas.microsoft.com/office/drawing/2014/main" id="{863D2B0E-79CF-434E-AC47-DFAFDA7F37A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25" name="Straight Connector 24">
            <a:extLst>
              <a:ext uri="{FF2B5EF4-FFF2-40B4-BE49-F238E27FC236}">
                <a16:creationId xmlns:a16="http://schemas.microsoft.com/office/drawing/2014/main" id="{02600615-BF6E-4793-A790-E894B1D48EBF}"/>
              </a:ext>
            </a:extLst>
          </p:cNvPr>
          <p:cNvCxnSpPr>
            <a:cxnSpLocks/>
          </p:cNvCxnSpPr>
          <p:nvPr/>
        </p:nvCxnSpPr>
        <p:spPr>
          <a:xfrm flipV="1">
            <a:off x="2506097" y="3348100"/>
            <a:ext cx="2502438" cy="12096"/>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B0D19DC-A6C1-4A9A-8355-69CB0EB73F4B}"/>
              </a:ext>
            </a:extLst>
          </p:cNvPr>
          <p:cNvGrpSpPr/>
          <p:nvPr/>
        </p:nvGrpSpPr>
        <p:grpSpPr>
          <a:xfrm>
            <a:off x="3418649" y="2543604"/>
            <a:ext cx="677333" cy="704872"/>
            <a:chOff x="1524001" y="3168463"/>
            <a:chExt cx="677333" cy="704872"/>
          </a:xfrm>
        </p:grpSpPr>
        <p:sp>
          <p:nvSpPr>
            <p:cNvPr id="27" name="Oval 26">
              <a:extLst>
                <a:ext uri="{FF2B5EF4-FFF2-40B4-BE49-F238E27FC236}">
                  <a16:creationId xmlns:a16="http://schemas.microsoft.com/office/drawing/2014/main" id="{FCC9F6EF-BF4D-44FE-90E4-7E5E667C34C4}"/>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8" name="Picture 27" descr="384818-0a73a9ccd68fbc872b18b67dda4d6d44.png">
              <a:extLst>
                <a:ext uri="{FF2B5EF4-FFF2-40B4-BE49-F238E27FC236}">
                  <a16:creationId xmlns:a16="http://schemas.microsoft.com/office/drawing/2014/main" id="{0AA568FE-C348-4946-A7E0-812F9953098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
        <p:nvSpPr>
          <p:cNvPr id="29" name="TextBox 28">
            <a:extLst>
              <a:ext uri="{FF2B5EF4-FFF2-40B4-BE49-F238E27FC236}">
                <a16:creationId xmlns:a16="http://schemas.microsoft.com/office/drawing/2014/main" id="{83215B95-B349-4E0D-B48A-336D4DA56C52}"/>
              </a:ext>
            </a:extLst>
          </p:cNvPr>
          <p:cNvSpPr txBox="1"/>
          <p:nvPr/>
        </p:nvSpPr>
        <p:spPr>
          <a:xfrm>
            <a:off x="7627673" y="3066727"/>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3 =</a:t>
            </a:r>
          </a:p>
        </p:txBody>
      </p:sp>
      <p:sp>
        <p:nvSpPr>
          <p:cNvPr id="30" name="TextBox 29">
            <a:extLst>
              <a:ext uri="{FF2B5EF4-FFF2-40B4-BE49-F238E27FC236}">
                <a16:creationId xmlns:a16="http://schemas.microsoft.com/office/drawing/2014/main" id="{C4D3B821-BCB3-4B47-B99E-03FFB3CAFCF8}"/>
              </a:ext>
            </a:extLst>
          </p:cNvPr>
          <p:cNvSpPr txBox="1"/>
          <p:nvPr/>
        </p:nvSpPr>
        <p:spPr>
          <a:xfrm>
            <a:off x="4734511" y="3054632"/>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2 =</a:t>
            </a:r>
          </a:p>
        </p:txBody>
      </p:sp>
      <p:sp>
        <p:nvSpPr>
          <p:cNvPr id="31" name="TextBox 30">
            <a:extLst>
              <a:ext uri="{FF2B5EF4-FFF2-40B4-BE49-F238E27FC236}">
                <a16:creationId xmlns:a16="http://schemas.microsoft.com/office/drawing/2014/main" id="{8DF41DF2-3FC3-41C4-A28C-46527F7DC800}"/>
              </a:ext>
            </a:extLst>
          </p:cNvPr>
          <p:cNvSpPr txBox="1"/>
          <p:nvPr/>
        </p:nvSpPr>
        <p:spPr>
          <a:xfrm>
            <a:off x="908251" y="3054632"/>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1 =</a:t>
            </a:r>
          </a:p>
        </p:txBody>
      </p:sp>
      <p:grpSp>
        <p:nvGrpSpPr>
          <p:cNvPr id="32" name="Group 31">
            <a:extLst>
              <a:ext uri="{FF2B5EF4-FFF2-40B4-BE49-F238E27FC236}">
                <a16:creationId xmlns:a16="http://schemas.microsoft.com/office/drawing/2014/main" id="{F122A766-7674-4B4F-BA1C-4AF9F94336F7}"/>
              </a:ext>
            </a:extLst>
          </p:cNvPr>
          <p:cNvGrpSpPr/>
          <p:nvPr/>
        </p:nvGrpSpPr>
        <p:grpSpPr>
          <a:xfrm>
            <a:off x="6435042" y="3474564"/>
            <a:ext cx="677333" cy="657008"/>
            <a:chOff x="2255479" y="2763243"/>
            <a:chExt cx="677333" cy="657008"/>
          </a:xfrm>
        </p:grpSpPr>
        <p:sp>
          <p:nvSpPr>
            <p:cNvPr id="33" name="Oval 32">
              <a:extLst>
                <a:ext uri="{FF2B5EF4-FFF2-40B4-BE49-F238E27FC236}">
                  <a16:creationId xmlns:a16="http://schemas.microsoft.com/office/drawing/2014/main" id="{A6B518E4-3A99-4F4D-8DC3-1FFA74102DEC}"/>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34" name="Picture 33" descr="male-black-hair-clipart-black-man-hi.png">
              <a:extLst>
                <a:ext uri="{FF2B5EF4-FFF2-40B4-BE49-F238E27FC236}">
                  <a16:creationId xmlns:a16="http://schemas.microsoft.com/office/drawing/2014/main" id="{D0D48045-817A-4015-8B85-949280A5D0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41" name="Group 40">
            <a:extLst>
              <a:ext uri="{FF2B5EF4-FFF2-40B4-BE49-F238E27FC236}">
                <a16:creationId xmlns:a16="http://schemas.microsoft.com/office/drawing/2014/main" id="{13E555BF-6EB5-4B6A-A8BB-FA419C8E5D1D}"/>
              </a:ext>
            </a:extLst>
          </p:cNvPr>
          <p:cNvGrpSpPr/>
          <p:nvPr/>
        </p:nvGrpSpPr>
        <p:grpSpPr>
          <a:xfrm>
            <a:off x="4223226" y="3500003"/>
            <a:ext cx="677333" cy="657008"/>
            <a:chOff x="1197428" y="1710755"/>
            <a:chExt cx="677333" cy="657008"/>
          </a:xfrm>
        </p:grpSpPr>
        <p:sp>
          <p:nvSpPr>
            <p:cNvPr id="42" name="Oval 41">
              <a:extLst>
                <a:ext uri="{FF2B5EF4-FFF2-40B4-BE49-F238E27FC236}">
                  <a16:creationId xmlns:a16="http://schemas.microsoft.com/office/drawing/2014/main" id="{D55F6BAB-07B3-40E9-ACF5-FA8F75765F48}"/>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3" name="Picture 42" descr="cyberscooty-bed-2.png">
              <a:extLst>
                <a:ext uri="{FF2B5EF4-FFF2-40B4-BE49-F238E27FC236}">
                  <a16:creationId xmlns:a16="http://schemas.microsoft.com/office/drawing/2014/main" id="{862D7EC0-14EC-45D5-AF0A-706BFA8A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44" name="Group 43">
            <a:extLst>
              <a:ext uri="{FF2B5EF4-FFF2-40B4-BE49-F238E27FC236}">
                <a16:creationId xmlns:a16="http://schemas.microsoft.com/office/drawing/2014/main" id="{172B3BBC-1813-49B5-BCAD-C255B2721014}"/>
              </a:ext>
            </a:extLst>
          </p:cNvPr>
          <p:cNvGrpSpPr/>
          <p:nvPr/>
        </p:nvGrpSpPr>
        <p:grpSpPr>
          <a:xfrm>
            <a:off x="7227321" y="3486659"/>
            <a:ext cx="677333" cy="657008"/>
            <a:chOff x="1197428" y="1710755"/>
            <a:chExt cx="677333" cy="657008"/>
          </a:xfrm>
        </p:grpSpPr>
        <p:sp>
          <p:nvSpPr>
            <p:cNvPr id="45" name="Oval 44">
              <a:extLst>
                <a:ext uri="{FF2B5EF4-FFF2-40B4-BE49-F238E27FC236}">
                  <a16:creationId xmlns:a16="http://schemas.microsoft.com/office/drawing/2014/main" id="{8277720F-0F69-400B-BB76-66F51461642C}"/>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6" name="Picture 45" descr="cyberscooty-bed-2.png">
              <a:extLst>
                <a:ext uri="{FF2B5EF4-FFF2-40B4-BE49-F238E27FC236}">
                  <a16:creationId xmlns:a16="http://schemas.microsoft.com/office/drawing/2014/main" id="{8316D034-E3BD-4E5A-B477-D78B57A5EAE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47" name="Group 46">
            <a:extLst>
              <a:ext uri="{FF2B5EF4-FFF2-40B4-BE49-F238E27FC236}">
                <a16:creationId xmlns:a16="http://schemas.microsoft.com/office/drawing/2014/main" id="{0B55E9F0-E942-4679-AB65-D0428B0188A8}"/>
              </a:ext>
            </a:extLst>
          </p:cNvPr>
          <p:cNvGrpSpPr/>
          <p:nvPr/>
        </p:nvGrpSpPr>
        <p:grpSpPr>
          <a:xfrm>
            <a:off x="9399797" y="3480128"/>
            <a:ext cx="677333" cy="657008"/>
            <a:chOff x="1197428" y="1710755"/>
            <a:chExt cx="677333" cy="657008"/>
          </a:xfrm>
        </p:grpSpPr>
        <p:sp>
          <p:nvSpPr>
            <p:cNvPr id="48" name="Oval 47">
              <a:extLst>
                <a:ext uri="{FF2B5EF4-FFF2-40B4-BE49-F238E27FC236}">
                  <a16:creationId xmlns:a16="http://schemas.microsoft.com/office/drawing/2014/main" id="{A3B4A95A-8296-4AF7-83BA-3383321FE424}"/>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9" name="Picture 48" descr="cyberscooty-bed-2.png">
              <a:extLst>
                <a:ext uri="{FF2B5EF4-FFF2-40B4-BE49-F238E27FC236}">
                  <a16:creationId xmlns:a16="http://schemas.microsoft.com/office/drawing/2014/main" id="{10F8091C-85FC-405D-AD97-4113314C610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3" name="Group 2">
            <a:extLst>
              <a:ext uri="{FF2B5EF4-FFF2-40B4-BE49-F238E27FC236}">
                <a16:creationId xmlns:a16="http://schemas.microsoft.com/office/drawing/2014/main" id="{E311660C-6AA3-5F59-E02D-A0849B04D2F1}"/>
              </a:ext>
            </a:extLst>
          </p:cNvPr>
          <p:cNvGrpSpPr/>
          <p:nvPr/>
        </p:nvGrpSpPr>
        <p:grpSpPr>
          <a:xfrm>
            <a:off x="9208613" y="4936000"/>
            <a:ext cx="1023257" cy="780822"/>
            <a:chOff x="7070872" y="1722893"/>
            <a:chExt cx="1023257" cy="780822"/>
          </a:xfrm>
        </p:grpSpPr>
        <p:cxnSp>
          <p:nvCxnSpPr>
            <p:cNvPr id="5" name="Straight Connector 4">
              <a:extLst>
                <a:ext uri="{FF2B5EF4-FFF2-40B4-BE49-F238E27FC236}">
                  <a16:creationId xmlns:a16="http://schemas.microsoft.com/office/drawing/2014/main" id="{57A4B17A-D1BC-5210-B338-3B1660577B19}"/>
                </a:ext>
              </a:extLst>
            </p:cNvPr>
            <p:cNvCxnSpPr/>
            <p:nvPr/>
          </p:nvCxnSpPr>
          <p:spPr>
            <a:xfrm>
              <a:off x="7070872" y="2503714"/>
              <a:ext cx="10232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483FCA0B-7C2E-F711-E989-919401F127C7}"/>
                </a:ext>
              </a:extLst>
            </p:cNvPr>
            <p:cNvGrpSpPr/>
            <p:nvPr/>
          </p:nvGrpSpPr>
          <p:grpSpPr>
            <a:xfrm>
              <a:off x="7202787" y="1722893"/>
              <a:ext cx="677333" cy="657008"/>
              <a:chOff x="2255479" y="2763243"/>
              <a:chExt cx="677333" cy="657008"/>
            </a:xfrm>
          </p:grpSpPr>
          <p:sp>
            <p:nvSpPr>
              <p:cNvPr id="11" name="Oval 10">
                <a:extLst>
                  <a:ext uri="{FF2B5EF4-FFF2-40B4-BE49-F238E27FC236}">
                    <a16:creationId xmlns:a16="http://schemas.microsoft.com/office/drawing/2014/main" id="{4C42A8C0-D648-7B56-EA8F-B9B94091BF93}"/>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pic>
            <p:nvPicPr>
              <p:cNvPr id="16" name="Picture 15" descr="male-black-hair-clipart-black-man-hi.png">
                <a:extLst>
                  <a:ext uri="{FF2B5EF4-FFF2-40B4-BE49-F238E27FC236}">
                    <a16:creationId xmlns:a16="http://schemas.microsoft.com/office/drawing/2014/main" id="{554209F9-D60F-B360-6F4B-E50006AA6B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cxnSp>
        <p:nvCxnSpPr>
          <p:cNvPr id="17" name="Straight Connector 16">
            <a:extLst>
              <a:ext uri="{FF2B5EF4-FFF2-40B4-BE49-F238E27FC236}">
                <a16:creationId xmlns:a16="http://schemas.microsoft.com/office/drawing/2014/main" id="{524878FD-9409-980F-4428-2B764299C129}"/>
              </a:ext>
            </a:extLst>
          </p:cNvPr>
          <p:cNvCxnSpPr>
            <a:cxnSpLocks/>
          </p:cNvCxnSpPr>
          <p:nvPr/>
        </p:nvCxnSpPr>
        <p:spPr>
          <a:xfrm flipV="1">
            <a:off x="6316640" y="5692632"/>
            <a:ext cx="1561004" cy="12094"/>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018D4109-DB72-7617-AB90-DA3CC687A439}"/>
              </a:ext>
            </a:extLst>
          </p:cNvPr>
          <p:cNvGrpSpPr/>
          <p:nvPr/>
        </p:nvGrpSpPr>
        <p:grpSpPr>
          <a:xfrm>
            <a:off x="6824061" y="4939045"/>
            <a:ext cx="677333" cy="657008"/>
            <a:chOff x="1282096" y="2511455"/>
            <a:chExt cx="677333" cy="657008"/>
          </a:xfrm>
        </p:grpSpPr>
        <p:sp>
          <p:nvSpPr>
            <p:cNvPr id="35" name="Oval 34">
              <a:extLst>
                <a:ext uri="{FF2B5EF4-FFF2-40B4-BE49-F238E27FC236}">
                  <a16:creationId xmlns:a16="http://schemas.microsoft.com/office/drawing/2014/main" id="{86F9A9E4-432D-BD41-4DCA-C1867653DE1E}"/>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36" name="Picture 35" descr="images-16.png">
              <a:extLst>
                <a:ext uri="{FF2B5EF4-FFF2-40B4-BE49-F238E27FC236}">
                  <a16:creationId xmlns:a16="http://schemas.microsoft.com/office/drawing/2014/main" id="{286E741D-E5E5-7C32-A66D-73B28DCA103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grpSp>
        <p:nvGrpSpPr>
          <p:cNvPr id="37" name="Group 36">
            <a:extLst>
              <a:ext uri="{FF2B5EF4-FFF2-40B4-BE49-F238E27FC236}">
                <a16:creationId xmlns:a16="http://schemas.microsoft.com/office/drawing/2014/main" id="{D41A382C-09F0-D743-D5C8-7B3A18341902}"/>
              </a:ext>
            </a:extLst>
          </p:cNvPr>
          <p:cNvGrpSpPr/>
          <p:nvPr/>
        </p:nvGrpSpPr>
        <p:grpSpPr>
          <a:xfrm>
            <a:off x="3439970" y="5851432"/>
            <a:ext cx="677333" cy="657008"/>
            <a:chOff x="2255479" y="2763243"/>
            <a:chExt cx="677333" cy="657008"/>
          </a:xfrm>
        </p:grpSpPr>
        <p:sp>
          <p:nvSpPr>
            <p:cNvPr id="38" name="Oval 37">
              <a:extLst>
                <a:ext uri="{FF2B5EF4-FFF2-40B4-BE49-F238E27FC236}">
                  <a16:creationId xmlns:a16="http://schemas.microsoft.com/office/drawing/2014/main" id="{D139F018-229A-729F-268B-602005BE58BC}"/>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39" name="Picture 38" descr="male-black-hair-clipart-black-man-hi.png">
              <a:extLst>
                <a:ext uri="{FF2B5EF4-FFF2-40B4-BE49-F238E27FC236}">
                  <a16:creationId xmlns:a16="http://schemas.microsoft.com/office/drawing/2014/main" id="{AE2370D2-5445-33AF-ABA3-23434E76EFA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40" name="Group 39">
            <a:extLst>
              <a:ext uri="{FF2B5EF4-FFF2-40B4-BE49-F238E27FC236}">
                <a16:creationId xmlns:a16="http://schemas.microsoft.com/office/drawing/2014/main" id="{27AF949D-A390-1EE9-D28E-B68A70DE7B66}"/>
              </a:ext>
            </a:extLst>
          </p:cNvPr>
          <p:cNvGrpSpPr/>
          <p:nvPr/>
        </p:nvGrpSpPr>
        <p:grpSpPr>
          <a:xfrm>
            <a:off x="2660105" y="5851432"/>
            <a:ext cx="677333" cy="657008"/>
            <a:chOff x="1282096" y="2511455"/>
            <a:chExt cx="677333" cy="657008"/>
          </a:xfrm>
        </p:grpSpPr>
        <p:sp>
          <p:nvSpPr>
            <p:cNvPr id="50" name="Oval 49">
              <a:extLst>
                <a:ext uri="{FF2B5EF4-FFF2-40B4-BE49-F238E27FC236}">
                  <a16:creationId xmlns:a16="http://schemas.microsoft.com/office/drawing/2014/main" id="{AD67CF6C-525A-AC5A-F9DC-7FFC2379EC1B}"/>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51" name="Picture 50" descr="images-16.png">
              <a:extLst>
                <a:ext uri="{FF2B5EF4-FFF2-40B4-BE49-F238E27FC236}">
                  <a16:creationId xmlns:a16="http://schemas.microsoft.com/office/drawing/2014/main" id="{48EE986D-8462-5B57-7B26-38785B88AE27}"/>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52" name="Straight Connector 51">
            <a:extLst>
              <a:ext uri="{FF2B5EF4-FFF2-40B4-BE49-F238E27FC236}">
                <a16:creationId xmlns:a16="http://schemas.microsoft.com/office/drawing/2014/main" id="{9ADF63BB-A2C1-6F9E-D0A1-2B51F93AD713}"/>
              </a:ext>
            </a:extLst>
          </p:cNvPr>
          <p:cNvCxnSpPr>
            <a:cxnSpLocks/>
          </p:cNvCxnSpPr>
          <p:nvPr/>
        </p:nvCxnSpPr>
        <p:spPr>
          <a:xfrm flipV="1">
            <a:off x="2508643" y="5692632"/>
            <a:ext cx="2502438" cy="12096"/>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9C5B919F-A472-AC20-9DA0-ACA9A675BDA8}"/>
              </a:ext>
            </a:extLst>
          </p:cNvPr>
          <p:cNvGrpSpPr/>
          <p:nvPr/>
        </p:nvGrpSpPr>
        <p:grpSpPr>
          <a:xfrm>
            <a:off x="4282297" y="5862197"/>
            <a:ext cx="677333" cy="704872"/>
            <a:chOff x="1524001" y="3168463"/>
            <a:chExt cx="677333" cy="704872"/>
          </a:xfrm>
        </p:grpSpPr>
        <p:sp>
          <p:nvSpPr>
            <p:cNvPr id="54" name="Oval 53">
              <a:extLst>
                <a:ext uri="{FF2B5EF4-FFF2-40B4-BE49-F238E27FC236}">
                  <a16:creationId xmlns:a16="http://schemas.microsoft.com/office/drawing/2014/main" id="{0B366BDC-056A-34E4-39EB-E5B3F05F8A7E}"/>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55" name="Picture 54" descr="384818-0a73a9ccd68fbc872b18b67dda4d6d44.png">
              <a:extLst>
                <a:ext uri="{FF2B5EF4-FFF2-40B4-BE49-F238E27FC236}">
                  <a16:creationId xmlns:a16="http://schemas.microsoft.com/office/drawing/2014/main" id="{BBB453FB-0DC8-CDCA-00E7-2574600696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
        <p:nvSpPr>
          <p:cNvPr id="56" name="TextBox 55">
            <a:extLst>
              <a:ext uri="{FF2B5EF4-FFF2-40B4-BE49-F238E27FC236}">
                <a16:creationId xmlns:a16="http://schemas.microsoft.com/office/drawing/2014/main" id="{B605791D-FE16-D4C0-2F42-DDFA3235E94B}"/>
              </a:ext>
            </a:extLst>
          </p:cNvPr>
          <p:cNvSpPr txBox="1"/>
          <p:nvPr/>
        </p:nvSpPr>
        <p:spPr>
          <a:xfrm>
            <a:off x="7630219" y="5411259"/>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3 =</a:t>
            </a:r>
          </a:p>
        </p:txBody>
      </p:sp>
      <p:sp>
        <p:nvSpPr>
          <p:cNvPr id="57" name="TextBox 56">
            <a:extLst>
              <a:ext uri="{FF2B5EF4-FFF2-40B4-BE49-F238E27FC236}">
                <a16:creationId xmlns:a16="http://schemas.microsoft.com/office/drawing/2014/main" id="{A6C43E85-51D6-93B4-3C4D-89A1FB425A1B}"/>
              </a:ext>
            </a:extLst>
          </p:cNvPr>
          <p:cNvSpPr txBox="1"/>
          <p:nvPr/>
        </p:nvSpPr>
        <p:spPr>
          <a:xfrm>
            <a:off x="4737057" y="5399164"/>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2 =</a:t>
            </a:r>
          </a:p>
        </p:txBody>
      </p:sp>
      <p:sp>
        <p:nvSpPr>
          <p:cNvPr id="58" name="TextBox 57">
            <a:extLst>
              <a:ext uri="{FF2B5EF4-FFF2-40B4-BE49-F238E27FC236}">
                <a16:creationId xmlns:a16="http://schemas.microsoft.com/office/drawing/2014/main" id="{8DB84986-36B1-D4F9-C627-7A72E6585317}"/>
              </a:ext>
            </a:extLst>
          </p:cNvPr>
          <p:cNvSpPr txBox="1"/>
          <p:nvPr/>
        </p:nvSpPr>
        <p:spPr>
          <a:xfrm>
            <a:off x="910797" y="5399164"/>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1 =</a:t>
            </a:r>
          </a:p>
        </p:txBody>
      </p:sp>
      <p:grpSp>
        <p:nvGrpSpPr>
          <p:cNvPr id="59" name="Group 58">
            <a:extLst>
              <a:ext uri="{FF2B5EF4-FFF2-40B4-BE49-F238E27FC236}">
                <a16:creationId xmlns:a16="http://schemas.microsoft.com/office/drawing/2014/main" id="{A63CDB30-EE3C-F8DD-9117-555FD6A314A8}"/>
              </a:ext>
            </a:extLst>
          </p:cNvPr>
          <p:cNvGrpSpPr/>
          <p:nvPr/>
        </p:nvGrpSpPr>
        <p:grpSpPr>
          <a:xfrm>
            <a:off x="6437588" y="5819096"/>
            <a:ext cx="677333" cy="657008"/>
            <a:chOff x="2255479" y="2763243"/>
            <a:chExt cx="677333" cy="657008"/>
          </a:xfrm>
        </p:grpSpPr>
        <p:sp>
          <p:nvSpPr>
            <p:cNvPr id="60" name="Oval 59">
              <a:extLst>
                <a:ext uri="{FF2B5EF4-FFF2-40B4-BE49-F238E27FC236}">
                  <a16:creationId xmlns:a16="http://schemas.microsoft.com/office/drawing/2014/main" id="{A082D8B1-32BF-2D28-400F-6AC4140E9E33}"/>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61" name="Picture 60" descr="male-black-hair-clipart-black-man-hi.png">
              <a:extLst>
                <a:ext uri="{FF2B5EF4-FFF2-40B4-BE49-F238E27FC236}">
                  <a16:creationId xmlns:a16="http://schemas.microsoft.com/office/drawing/2014/main" id="{9AEA4DE9-BE37-10E1-C044-EC548ED962A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62" name="Group 61">
            <a:extLst>
              <a:ext uri="{FF2B5EF4-FFF2-40B4-BE49-F238E27FC236}">
                <a16:creationId xmlns:a16="http://schemas.microsoft.com/office/drawing/2014/main" id="{708EEC52-8750-556D-98D6-5FA5DA09F234}"/>
              </a:ext>
            </a:extLst>
          </p:cNvPr>
          <p:cNvGrpSpPr/>
          <p:nvPr/>
        </p:nvGrpSpPr>
        <p:grpSpPr>
          <a:xfrm>
            <a:off x="3418648" y="4915418"/>
            <a:ext cx="677333" cy="657008"/>
            <a:chOff x="1197428" y="1710755"/>
            <a:chExt cx="677333" cy="657008"/>
          </a:xfrm>
        </p:grpSpPr>
        <p:sp>
          <p:nvSpPr>
            <p:cNvPr id="63" name="Oval 62">
              <a:extLst>
                <a:ext uri="{FF2B5EF4-FFF2-40B4-BE49-F238E27FC236}">
                  <a16:creationId xmlns:a16="http://schemas.microsoft.com/office/drawing/2014/main" id="{D7A4B9EA-6C9D-7CE6-BFBA-7945FD987990}"/>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64" name="Picture 63" descr="cyberscooty-bed-2.png">
              <a:extLst>
                <a:ext uri="{FF2B5EF4-FFF2-40B4-BE49-F238E27FC236}">
                  <a16:creationId xmlns:a16="http://schemas.microsoft.com/office/drawing/2014/main" id="{2CD74457-B229-4879-34F0-7FF4EEA750B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71" name="Group 70">
            <a:extLst>
              <a:ext uri="{FF2B5EF4-FFF2-40B4-BE49-F238E27FC236}">
                <a16:creationId xmlns:a16="http://schemas.microsoft.com/office/drawing/2014/main" id="{99725B19-1988-F9BD-E0E2-7CF1FAD35DF1}"/>
              </a:ext>
            </a:extLst>
          </p:cNvPr>
          <p:cNvGrpSpPr/>
          <p:nvPr/>
        </p:nvGrpSpPr>
        <p:grpSpPr>
          <a:xfrm>
            <a:off x="7227140" y="5806241"/>
            <a:ext cx="677333" cy="704872"/>
            <a:chOff x="1524001" y="3168463"/>
            <a:chExt cx="677333" cy="704872"/>
          </a:xfrm>
        </p:grpSpPr>
        <p:sp>
          <p:nvSpPr>
            <p:cNvPr id="72" name="Oval 71">
              <a:extLst>
                <a:ext uri="{FF2B5EF4-FFF2-40B4-BE49-F238E27FC236}">
                  <a16:creationId xmlns:a16="http://schemas.microsoft.com/office/drawing/2014/main" id="{369078AF-D338-0A44-8293-FC25C8C084FE}"/>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73" name="Picture 72" descr="384818-0a73a9ccd68fbc872b18b67dda4d6d44.png">
              <a:extLst>
                <a:ext uri="{FF2B5EF4-FFF2-40B4-BE49-F238E27FC236}">
                  <a16:creationId xmlns:a16="http://schemas.microsoft.com/office/drawing/2014/main" id="{5BB48783-E312-7E93-DD9B-1660BE013A9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grpSp>
        <p:nvGrpSpPr>
          <p:cNvPr id="74" name="Group 73">
            <a:extLst>
              <a:ext uri="{FF2B5EF4-FFF2-40B4-BE49-F238E27FC236}">
                <a16:creationId xmlns:a16="http://schemas.microsoft.com/office/drawing/2014/main" id="{1631504D-08D9-D94A-096D-F567371C99CC}"/>
              </a:ext>
            </a:extLst>
          </p:cNvPr>
          <p:cNvGrpSpPr/>
          <p:nvPr/>
        </p:nvGrpSpPr>
        <p:grpSpPr>
          <a:xfrm>
            <a:off x="9349093" y="5813187"/>
            <a:ext cx="677333" cy="704872"/>
            <a:chOff x="1524001" y="3168463"/>
            <a:chExt cx="677333" cy="704872"/>
          </a:xfrm>
        </p:grpSpPr>
        <p:sp>
          <p:nvSpPr>
            <p:cNvPr id="75" name="Oval 74">
              <a:extLst>
                <a:ext uri="{FF2B5EF4-FFF2-40B4-BE49-F238E27FC236}">
                  <a16:creationId xmlns:a16="http://schemas.microsoft.com/office/drawing/2014/main" id="{6E94DF08-9822-8CA5-26F3-3C75BC5F49C9}"/>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76" name="Picture 75" descr="384818-0a73a9ccd68fbc872b18b67dda4d6d44.png">
              <a:extLst>
                <a:ext uri="{FF2B5EF4-FFF2-40B4-BE49-F238E27FC236}">
                  <a16:creationId xmlns:a16="http://schemas.microsoft.com/office/drawing/2014/main" id="{77906F58-8C9F-8BFD-7222-7029BC2BA6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Tree>
    <p:extLst>
      <p:ext uri="{BB962C8B-B14F-4D97-AF65-F5344CB8AC3E}">
        <p14:creationId xmlns:p14="http://schemas.microsoft.com/office/powerpoint/2010/main" val="348078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B2953C9-2478-45A9-933E-E444A2969AE8}"/>
              </a:ext>
            </a:extLst>
          </p:cNvPr>
          <p:cNvGrpSpPr/>
          <p:nvPr/>
        </p:nvGrpSpPr>
        <p:grpSpPr>
          <a:xfrm>
            <a:off x="3317345" y="2004468"/>
            <a:ext cx="677333" cy="657008"/>
            <a:chOff x="2255479" y="2763243"/>
            <a:chExt cx="677333" cy="657008"/>
          </a:xfrm>
        </p:grpSpPr>
        <p:sp>
          <p:nvSpPr>
            <p:cNvPr id="20" name="Oval 19">
              <a:extLst>
                <a:ext uri="{FF2B5EF4-FFF2-40B4-BE49-F238E27FC236}">
                  <a16:creationId xmlns:a16="http://schemas.microsoft.com/office/drawing/2014/main" id="{5E0525B2-28A0-495F-A112-C4B3FB9451D1}"/>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1" name="Picture 20" descr="male-black-hair-clipart-black-man-hi.png">
              <a:extLst>
                <a:ext uri="{FF2B5EF4-FFF2-40B4-BE49-F238E27FC236}">
                  <a16:creationId xmlns:a16="http://schemas.microsoft.com/office/drawing/2014/main" id="{F2250A04-DEC0-45AE-817F-B27DDA3C63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22" name="Group 21">
            <a:extLst>
              <a:ext uri="{FF2B5EF4-FFF2-40B4-BE49-F238E27FC236}">
                <a16:creationId xmlns:a16="http://schemas.microsoft.com/office/drawing/2014/main" id="{F9B5DAD7-313A-438F-942E-B4279B1A1AF5}"/>
              </a:ext>
            </a:extLst>
          </p:cNvPr>
          <p:cNvGrpSpPr/>
          <p:nvPr/>
        </p:nvGrpSpPr>
        <p:grpSpPr>
          <a:xfrm>
            <a:off x="2537480" y="2004468"/>
            <a:ext cx="677333" cy="657008"/>
            <a:chOff x="1282096" y="2511455"/>
            <a:chExt cx="677333" cy="657008"/>
          </a:xfrm>
        </p:grpSpPr>
        <p:sp>
          <p:nvSpPr>
            <p:cNvPr id="23" name="Oval 22">
              <a:extLst>
                <a:ext uri="{FF2B5EF4-FFF2-40B4-BE49-F238E27FC236}">
                  <a16:creationId xmlns:a16="http://schemas.microsoft.com/office/drawing/2014/main" id="{D3AFCE92-D1ED-4990-872D-7ED7B33B2E89}"/>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4" name="Picture 23" descr="images-16.png">
              <a:extLst>
                <a:ext uri="{FF2B5EF4-FFF2-40B4-BE49-F238E27FC236}">
                  <a16:creationId xmlns:a16="http://schemas.microsoft.com/office/drawing/2014/main" id="{863D2B0E-79CF-434E-AC47-DFAFDA7F37A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25" name="Straight Connector 24">
            <a:extLst>
              <a:ext uri="{FF2B5EF4-FFF2-40B4-BE49-F238E27FC236}">
                <a16:creationId xmlns:a16="http://schemas.microsoft.com/office/drawing/2014/main" id="{02600615-BF6E-4793-A790-E894B1D48EBF}"/>
              </a:ext>
            </a:extLst>
          </p:cNvPr>
          <p:cNvCxnSpPr>
            <a:cxnSpLocks/>
          </p:cNvCxnSpPr>
          <p:nvPr/>
        </p:nvCxnSpPr>
        <p:spPr>
          <a:xfrm flipV="1">
            <a:off x="1943256" y="1809949"/>
            <a:ext cx="4911144" cy="2856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B0D19DC-A6C1-4A9A-8355-69CB0EB73F4B}"/>
              </a:ext>
            </a:extLst>
          </p:cNvPr>
          <p:cNvGrpSpPr/>
          <p:nvPr/>
        </p:nvGrpSpPr>
        <p:grpSpPr>
          <a:xfrm>
            <a:off x="4288748" y="993308"/>
            <a:ext cx="677333" cy="704872"/>
            <a:chOff x="1524001" y="3168463"/>
            <a:chExt cx="677333" cy="704872"/>
          </a:xfrm>
        </p:grpSpPr>
        <p:sp>
          <p:nvSpPr>
            <p:cNvPr id="27" name="Oval 26">
              <a:extLst>
                <a:ext uri="{FF2B5EF4-FFF2-40B4-BE49-F238E27FC236}">
                  <a16:creationId xmlns:a16="http://schemas.microsoft.com/office/drawing/2014/main" id="{FCC9F6EF-BF4D-44FE-90E4-7E5E667C34C4}"/>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8" name="Picture 27" descr="384818-0a73a9ccd68fbc872b18b67dda4d6d44.png">
              <a:extLst>
                <a:ext uri="{FF2B5EF4-FFF2-40B4-BE49-F238E27FC236}">
                  <a16:creationId xmlns:a16="http://schemas.microsoft.com/office/drawing/2014/main" id="{0AA568FE-C348-4946-A7E0-812F9953098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
        <p:nvSpPr>
          <p:cNvPr id="31" name="TextBox 30">
            <a:extLst>
              <a:ext uri="{FF2B5EF4-FFF2-40B4-BE49-F238E27FC236}">
                <a16:creationId xmlns:a16="http://schemas.microsoft.com/office/drawing/2014/main" id="{8DF41DF2-3FC3-41C4-A28C-46527F7DC800}"/>
              </a:ext>
            </a:extLst>
          </p:cNvPr>
          <p:cNvSpPr txBox="1"/>
          <p:nvPr/>
        </p:nvSpPr>
        <p:spPr>
          <a:xfrm>
            <a:off x="345410" y="1552200"/>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1 =</a:t>
            </a:r>
          </a:p>
        </p:txBody>
      </p:sp>
      <p:grpSp>
        <p:nvGrpSpPr>
          <p:cNvPr id="41" name="Group 40">
            <a:extLst>
              <a:ext uri="{FF2B5EF4-FFF2-40B4-BE49-F238E27FC236}">
                <a16:creationId xmlns:a16="http://schemas.microsoft.com/office/drawing/2014/main" id="{13E555BF-6EB5-4B6A-A8BB-FA419C8E5D1D}"/>
              </a:ext>
            </a:extLst>
          </p:cNvPr>
          <p:cNvGrpSpPr/>
          <p:nvPr/>
        </p:nvGrpSpPr>
        <p:grpSpPr>
          <a:xfrm>
            <a:off x="4103147" y="1997571"/>
            <a:ext cx="677333" cy="657008"/>
            <a:chOff x="1197428" y="1710755"/>
            <a:chExt cx="677333" cy="657008"/>
          </a:xfrm>
        </p:grpSpPr>
        <p:sp>
          <p:nvSpPr>
            <p:cNvPr id="42" name="Oval 41">
              <a:extLst>
                <a:ext uri="{FF2B5EF4-FFF2-40B4-BE49-F238E27FC236}">
                  <a16:creationId xmlns:a16="http://schemas.microsoft.com/office/drawing/2014/main" id="{D55F6BAB-07B3-40E9-ACF5-FA8F75765F48}"/>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3" name="Picture 42" descr="cyberscooty-bed-2.png">
              <a:extLst>
                <a:ext uri="{FF2B5EF4-FFF2-40B4-BE49-F238E27FC236}">
                  <a16:creationId xmlns:a16="http://schemas.microsoft.com/office/drawing/2014/main" id="{862D7EC0-14EC-45D5-AF0A-706BFA8A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sp>
        <p:nvSpPr>
          <p:cNvPr id="66" name="TextBox 65">
            <a:extLst>
              <a:ext uri="{FF2B5EF4-FFF2-40B4-BE49-F238E27FC236}">
                <a16:creationId xmlns:a16="http://schemas.microsoft.com/office/drawing/2014/main" id="{BCDFB9ED-6D94-136B-05CA-4B5649FCE583}"/>
              </a:ext>
            </a:extLst>
          </p:cNvPr>
          <p:cNvSpPr txBox="1"/>
          <p:nvPr/>
        </p:nvSpPr>
        <p:spPr>
          <a:xfrm>
            <a:off x="9822929" y="4770155"/>
            <a:ext cx="4372413" cy="369332"/>
          </a:xfrm>
          <a:prstGeom prst="rect">
            <a:avLst/>
          </a:prstGeom>
          <a:noFill/>
        </p:spPr>
        <p:txBody>
          <a:bodyPr wrap="square" rtlCol="0">
            <a:spAutoFit/>
          </a:bodyPr>
          <a:lstStyle/>
          <a:p>
            <a:pPr algn="l"/>
            <a:r>
              <a:rPr lang="en-US" dirty="0"/>
              <a:t>… + Ilr3 + ilr4 + ilr5  </a:t>
            </a:r>
            <a:endParaRPr lang="en-GB" dirty="0"/>
          </a:p>
        </p:txBody>
      </p:sp>
      <p:grpSp>
        <p:nvGrpSpPr>
          <p:cNvPr id="81" name="Group 80">
            <a:extLst>
              <a:ext uri="{FF2B5EF4-FFF2-40B4-BE49-F238E27FC236}">
                <a16:creationId xmlns:a16="http://schemas.microsoft.com/office/drawing/2014/main" id="{BD3E20DF-81E9-E3DA-0C70-9F71528320EF}"/>
              </a:ext>
            </a:extLst>
          </p:cNvPr>
          <p:cNvGrpSpPr/>
          <p:nvPr/>
        </p:nvGrpSpPr>
        <p:grpSpPr>
          <a:xfrm>
            <a:off x="4909917" y="1991648"/>
            <a:ext cx="677333" cy="657008"/>
            <a:chOff x="4717150" y="2173737"/>
            <a:chExt cx="677333" cy="657008"/>
          </a:xfrm>
        </p:grpSpPr>
        <p:sp>
          <p:nvSpPr>
            <p:cNvPr id="79" name="Oval 78">
              <a:extLst>
                <a:ext uri="{FF2B5EF4-FFF2-40B4-BE49-F238E27FC236}">
                  <a16:creationId xmlns:a16="http://schemas.microsoft.com/office/drawing/2014/main" id="{1DAA2C53-058D-C2F9-175D-75DD472E9B0B}"/>
                </a:ext>
              </a:extLst>
            </p:cNvPr>
            <p:cNvSpPr/>
            <p:nvPr/>
          </p:nvSpPr>
          <p:spPr>
            <a:xfrm>
              <a:off x="4717150" y="2173737"/>
              <a:ext cx="677333" cy="657008"/>
            </a:xfrm>
            <a:prstGeom prst="ellips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69" name="Graphic 68" descr="Walk with solid fill">
              <a:extLst>
                <a:ext uri="{FF2B5EF4-FFF2-40B4-BE49-F238E27FC236}">
                  <a16:creationId xmlns:a16="http://schemas.microsoft.com/office/drawing/2014/main" id="{74F11E5A-E0A3-B47B-45B4-5DCEC17113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415" y="2203469"/>
              <a:ext cx="586331" cy="586331"/>
            </a:xfrm>
            <a:prstGeom prst="rect">
              <a:avLst/>
            </a:prstGeom>
          </p:spPr>
        </p:pic>
      </p:grpSp>
      <p:grpSp>
        <p:nvGrpSpPr>
          <p:cNvPr id="80" name="Group 79">
            <a:extLst>
              <a:ext uri="{FF2B5EF4-FFF2-40B4-BE49-F238E27FC236}">
                <a16:creationId xmlns:a16="http://schemas.microsoft.com/office/drawing/2014/main" id="{3B406684-9FDF-18B7-03CC-5931F365E714}"/>
              </a:ext>
            </a:extLst>
          </p:cNvPr>
          <p:cNvGrpSpPr/>
          <p:nvPr/>
        </p:nvGrpSpPr>
        <p:grpSpPr>
          <a:xfrm>
            <a:off x="5652667" y="1985122"/>
            <a:ext cx="677333" cy="704872"/>
            <a:chOff x="5459900" y="2167211"/>
            <a:chExt cx="677333" cy="704872"/>
          </a:xfrm>
        </p:grpSpPr>
        <p:sp>
          <p:nvSpPr>
            <p:cNvPr id="77" name="Oval 76">
              <a:extLst>
                <a:ext uri="{FF2B5EF4-FFF2-40B4-BE49-F238E27FC236}">
                  <a16:creationId xmlns:a16="http://schemas.microsoft.com/office/drawing/2014/main" id="{D545AC21-4CE1-9E3B-1401-F29FB5C7E338}"/>
                </a:ext>
              </a:extLst>
            </p:cNvPr>
            <p:cNvSpPr/>
            <p:nvPr/>
          </p:nvSpPr>
          <p:spPr>
            <a:xfrm>
              <a:off x="5459900" y="2167211"/>
              <a:ext cx="677333" cy="65700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78" name="Picture 77" descr="384818-0a73a9ccd68fbc872b18b67dda4d6d44.png">
              <a:extLst>
                <a:ext uri="{FF2B5EF4-FFF2-40B4-BE49-F238E27FC236}">
                  <a16:creationId xmlns:a16="http://schemas.microsoft.com/office/drawing/2014/main" id="{E4E6EE13-A0EE-B052-46BE-B4CD65ABD2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4566" y="2183624"/>
              <a:ext cx="508000" cy="688459"/>
            </a:xfrm>
            <a:prstGeom prst="rect">
              <a:avLst/>
            </a:prstGeom>
            <a:noFill/>
            <a:effectLst/>
          </p:spPr>
        </p:pic>
      </p:grpSp>
      <p:grpSp>
        <p:nvGrpSpPr>
          <p:cNvPr id="83" name="Group 82">
            <a:extLst>
              <a:ext uri="{FF2B5EF4-FFF2-40B4-BE49-F238E27FC236}">
                <a16:creationId xmlns:a16="http://schemas.microsoft.com/office/drawing/2014/main" id="{C0997534-9E3E-A4AE-18B6-58AFD7C5C919}"/>
              </a:ext>
            </a:extLst>
          </p:cNvPr>
          <p:cNvGrpSpPr/>
          <p:nvPr/>
        </p:nvGrpSpPr>
        <p:grpSpPr>
          <a:xfrm>
            <a:off x="7692931" y="3726214"/>
            <a:ext cx="677333" cy="657008"/>
            <a:chOff x="2255479" y="2763243"/>
            <a:chExt cx="677333" cy="657008"/>
          </a:xfrm>
        </p:grpSpPr>
        <p:sp>
          <p:nvSpPr>
            <p:cNvPr id="84" name="Oval 83">
              <a:extLst>
                <a:ext uri="{FF2B5EF4-FFF2-40B4-BE49-F238E27FC236}">
                  <a16:creationId xmlns:a16="http://schemas.microsoft.com/office/drawing/2014/main" id="{65A8FF0C-7D9C-07AC-6459-102E792FAA84}"/>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85" name="Picture 84" descr="male-black-hair-clipart-black-man-hi.png">
              <a:extLst>
                <a:ext uri="{FF2B5EF4-FFF2-40B4-BE49-F238E27FC236}">
                  <a16:creationId xmlns:a16="http://schemas.microsoft.com/office/drawing/2014/main" id="{FDE9437F-6627-99B5-44E0-3A574A7AA9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86" name="Group 85">
            <a:extLst>
              <a:ext uri="{FF2B5EF4-FFF2-40B4-BE49-F238E27FC236}">
                <a16:creationId xmlns:a16="http://schemas.microsoft.com/office/drawing/2014/main" id="{1025A4D2-3CAC-4306-A2AE-7AE3CB383FEE}"/>
              </a:ext>
            </a:extLst>
          </p:cNvPr>
          <p:cNvGrpSpPr/>
          <p:nvPr/>
        </p:nvGrpSpPr>
        <p:grpSpPr>
          <a:xfrm>
            <a:off x="6913066" y="3726214"/>
            <a:ext cx="677333" cy="657008"/>
            <a:chOff x="1282096" y="2511455"/>
            <a:chExt cx="677333" cy="657008"/>
          </a:xfrm>
        </p:grpSpPr>
        <p:sp>
          <p:nvSpPr>
            <p:cNvPr id="87" name="Oval 86">
              <a:extLst>
                <a:ext uri="{FF2B5EF4-FFF2-40B4-BE49-F238E27FC236}">
                  <a16:creationId xmlns:a16="http://schemas.microsoft.com/office/drawing/2014/main" id="{78C04A87-4F54-BF89-4CF9-5D3A1065A738}"/>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88" name="Picture 87" descr="images-16.png">
              <a:extLst>
                <a:ext uri="{FF2B5EF4-FFF2-40B4-BE49-F238E27FC236}">
                  <a16:creationId xmlns:a16="http://schemas.microsoft.com/office/drawing/2014/main" id="{15570000-B932-DCFC-9C38-2E45DF3E609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89" name="Straight Connector 88">
            <a:extLst>
              <a:ext uri="{FF2B5EF4-FFF2-40B4-BE49-F238E27FC236}">
                <a16:creationId xmlns:a16="http://schemas.microsoft.com/office/drawing/2014/main" id="{F863924B-129A-50C1-2EC9-81A3528EBAA0}"/>
              </a:ext>
            </a:extLst>
          </p:cNvPr>
          <p:cNvCxnSpPr>
            <a:cxnSpLocks/>
          </p:cNvCxnSpPr>
          <p:nvPr/>
        </p:nvCxnSpPr>
        <p:spPr>
          <a:xfrm flipV="1">
            <a:off x="5799078" y="3531695"/>
            <a:ext cx="4911144" cy="2856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CD60208C-F6C3-B492-7151-9FC6FDE04026}"/>
              </a:ext>
            </a:extLst>
          </p:cNvPr>
          <p:cNvSpPr txBox="1"/>
          <p:nvPr/>
        </p:nvSpPr>
        <p:spPr>
          <a:xfrm>
            <a:off x="3970889" y="3273946"/>
            <a:ext cx="2057417" cy="553998"/>
          </a:xfrm>
          <a:prstGeom prst="rect">
            <a:avLst/>
          </a:prstGeom>
          <a:noFill/>
        </p:spPr>
        <p:txBody>
          <a:bodyPr wrap="square" rtlCol="0">
            <a:spAutoFit/>
          </a:bodyPr>
          <a:lstStyle/>
          <a:p>
            <a:pPr algn="ctr" defTabSz="457200"/>
            <a:r>
              <a:rPr lang="en-US" sz="3000" b="1" dirty="0">
                <a:solidFill>
                  <a:prstClr val="black"/>
                </a:solidFill>
                <a:latin typeface="Century Gothic"/>
                <a:cs typeface="Century Gothic"/>
              </a:rPr>
              <a:t>+</a:t>
            </a:r>
            <a:r>
              <a:rPr lang="en-US" sz="3000" dirty="0">
                <a:solidFill>
                  <a:prstClr val="black"/>
                </a:solidFill>
                <a:latin typeface="Century Gothic"/>
                <a:cs typeface="Century Gothic"/>
              </a:rPr>
              <a:t> </a:t>
            </a:r>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2 =</a:t>
            </a:r>
          </a:p>
        </p:txBody>
      </p:sp>
      <p:grpSp>
        <p:nvGrpSpPr>
          <p:cNvPr id="94" name="Group 93">
            <a:extLst>
              <a:ext uri="{FF2B5EF4-FFF2-40B4-BE49-F238E27FC236}">
                <a16:creationId xmlns:a16="http://schemas.microsoft.com/office/drawing/2014/main" id="{3B221843-CD88-B380-7E42-718DA861C04A}"/>
              </a:ext>
            </a:extLst>
          </p:cNvPr>
          <p:cNvGrpSpPr/>
          <p:nvPr/>
        </p:nvGrpSpPr>
        <p:grpSpPr>
          <a:xfrm>
            <a:off x="8478733" y="3719317"/>
            <a:ext cx="677333" cy="657008"/>
            <a:chOff x="1197428" y="1710755"/>
            <a:chExt cx="677333" cy="657008"/>
          </a:xfrm>
        </p:grpSpPr>
        <p:sp>
          <p:nvSpPr>
            <p:cNvPr id="95" name="Oval 94">
              <a:extLst>
                <a:ext uri="{FF2B5EF4-FFF2-40B4-BE49-F238E27FC236}">
                  <a16:creationId xmlns:a16="http://schemas.microsoft.com/office/drawing/2014/main" id="{2DB1888C-168F-473C-36E7-3E95DE5B5C95}"/>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96" name="Picture 95" descr="cyberscooty-bed-2.png">
              <a:extLst>
                <a:ext uri="{FF2B5EF4-FFF2-40B4-BE49-F238E27FC236}">
                  <a16:creationId xmlns:a16="http://schemas.microsoft.com/office/drawing/2014/main" id="{636423A1-649C-8278-2344-C23ACE7AA77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97" name="Group 96">
            <a:extLst>
              <a:ext uri="{FF2B5EF4-FFF2-40B4-BE49-F238E27FC236}">
                <a16:creationId xmlns:a16="http://schemas.microsoft.com/office/drawing/2014/main" id="{1DABAB1A-D616-0A0B-05DD-75C1CFD3F04E}"/>
              </a:ext>
            </a:extLst>
          </p:cNvPr>
          <p:cNvGrpSpPr/>
          <p:nvPr/>
        </p:nvGrpSpPr>
        <p:grpSpPr>
          <a:xfrm>
            <a:off x="9285503" y="3713394"/>
            <a:ext cx="677333" cy="657008"/>
            <a:chOff x="4717150" y="2173737"/>
            <a:chExt cx="677333" cy="657008"/>
          </a:xfrm>
        </p:grpSpPr>
        <p:sp>
          <p:nvSpPr>
            <p:cNvPr id="98" name="Oval 97">
              <a:extLst>
                <a:ext uri="{FF2B5EF4-FFF2-40B4-BE49-F238E27FC236}">
                  <a16:creationId xmlns:a16="http://schemas.microsoft.com/office/drawing/2014/main" id="{0D74A82B-576F-372C-4FF4-6306BEABF36E}"/>
                </a:ext>
              </a:extLst>
            </p:cNvPr>
            <p:cNvSpPr/>
            <p:nvPr/>
          </p:nvSpPr>
          <p:spPr>
            <a:xfrm>
              <a:off x="4717150" y="2173737"/>
              <a:ext cx="677333" cy="657008"/>
            </a:xfrm>
            <a:prstGeom prst="ellips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99" name="Graphic 98" descr="Walk with solid fill">
              <a:extLst>
                <a:ext uri="{FF2B5EF4-FFF2-40B4-BE49-F238E27FC236}">
                  <a16:creationId xmlns:a16="http://schemas.microsoft.com/office/drawing/2014/main" id="{E80DCE05-ECC6-917E-1DEE-33407883BD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415" y="2203469"/>
              <a:ext cx="586331" cy="586331"/>
            </a:xfrm>
            <a:prstGeom prst="rect">
              <a:avLst/>
            </a:prstGeom>
          </p:spPr>
        </p:pic>
      </p:grpSp>
      <p:grpSp>
        <p:nvGrpSpPr>
          <p:cNvPr id="100" name="Group 99">
            <a:extLst>
              <a:ext uri="{FF2B5EF4-FFF2-40B4-BE49-F238E27FC236}">
                <a16:creationId xmlns:a16="http://schemas.microsoft.com/office/drawing/2014/main" id="{DCEAD6C1-BA01-404B-F44B-49517A7FAF52}"/>
              </a:ext>
            </a:extLst>
          </p:cNvPr>
          <p:cNvGrpSpPr/>
          <p:nvPr/>
        </p:nvGrpSpPr>
        <p:grpSpPr>
          <a:xfrm>
            <a:off x="8120310" y="2744266"/>
            <a:ext cx="677333" cy="704872"/>
            <a:chOff x="5459900" y="2167211"/>
            <a:chExt cx="677333" cy="704872"/>
          </a:xfrm>
        </p:grpSpPr>
        <p:sp>
          <p:nvSpPr>
            <p:cNvPr id="101" name="Oval 100">
              <a:extLst>
                <a:ext uri="{FF2B5EF4-FFF2-40B4-BE49-F238E27FC236}">
                  <a16:creationId xmlns:a16="http://schemas.microsoft.com/office/drawing/2014/main" id="{86AD866B-0C9D-BFB1-6460-4D1483AD824D}"/>
                </a:ext>
              </a:extLst>
            </p:cNvPr>
            <p:cNvSpPr/>
            <p:nvPr/>
          </p:nvSpPr>
          <p:spPr>
            <a:xfrm>
              <a:off x="5459900" y="2167211"/>
              <a:ext cx="677333" cy="65700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02" name="Picture 101" descr="384818-0a73a9ccd68fbc872b18b67dda4d6d44.png">
              <a:extLst>
                <a:ext uri="{FF2B5EF4-FFF2-40B4-BE49-F238E27FC236}">
                  <a16:creationId xmlns:a16="http://schemas.microsoft.com/office/drawing/2014/main" id="{454DCDFD-32B2-6AF1-6140-FB0440D05E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4566" y="2183624"/>
              <a:ext cx="508000" cy="688459"/>
            </a:xfrm>
            <a:prstGeom prst="rect">
              <a:avLst/>
            </a:prstGeom>
            <a:noFill/>
            <a:effectLst/>
          </p:spPr>
        </p:pic>
      </p:grpSp>
      <p:sp>
        <p:nvSpPr>
          <p:cNvPr id="104" name="TextBox 103">
            <a:extLst>
              <a:ext uri="{FF2B5EF4-FFF2-40B4-BE49-F238E27FC236}">
                <a16:creationId xmlns:a16="http://schemas.microsoft.com/office/drawing/2014/main" id="{A9539FA6-3BF7-4FD9-7C5E-3A6978078FFA}"/>
              </a:ext>
            </a:extLst>
          </p:cNvPr>
          <p:cNvSpPr txBox="1"/>
          <p:nvPr/>
        </p:nvSpPr>
        <p:spPr>
          <a:xfrm>
            <a:off x="331211" y="4646049"/>
            <a:ext cx="5483263" cy="1200329"/>
          </a:xfrm>
          <a:prstGeom prst="rect">
            <a:avLst/>
          </a:prstGeom>
          <a:noFill/>
        </p:spPr>
        <p:txBody>
          <a:bodyPr wrap="square" rtlCol="0">
            <a:spAutoFit/>
          </a:bodyPr>
          <a:lstStyle/>
          <a:p>
            <a:pPr algn="l"/>
            <a:r>
              <a:rPr lang="en-US" sz="2400" dirty="0"/>
              <a:t>For your regression analyses.. Report </a:t>
            </a:r>
            <a:r>
              <a:rPr lang="en-US" sz="2400" b="1" dirty="0"/>
              <a:t>IL1</a:t>
            </a:r>
            <a:r>
              <a:rPr lang="en-US" sz="2400" dirty="0"/>
              <a:t> with every possible (6 possible) ILR1 pivots</a:t>
            </a:r>
            <a:endParaRPr lang="en-GB" sz="2400" dirty="0"/>
          </a:p>
        </p:txBody>
      </p:sp>
    </p:spTree>
    <p:extLst>
      <p:ext uri="{BB962C8B-B14F-4D97-AF65-F5344CB8AC3E}">
        <p14:creationId xmlns:p14="http://schemas.microsoft.com/office/powerpoint/2010/main" val="212044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B2953C9-2478-45A9-933E-E444A2969AE8}"/>
              </a:ext>
            </a:extLst>
          </p:cNvPr>
          <p:cNvGrpSpPr/>
          <p:nvPr/>
        </p:nvGrpSpPr>
        <p:grpSpPr>
          <a:xfrm>
            <a:off x="3317345" y="2004468"/>
            <a:ext cx="677333" cy="657008"/>
            <a:chOff x="2255479" y="2763243"/>
            <a:chExt cx="677333" cy="657008"/>
          </a:xfrm>
        </p:grpSpPr>
        <p:sp>
          <p:nvSpPr>
            <p:cNvPr id="20" name="Oval 19">
              <a:extLst>
                <a:ext uri="{FF2B5EF4-FFF2-40B4-BE49-F238E27FC236}">
                  <a16:creationId xmlns:a16="http://schemas.microsoft.com/office/drawing/2014/main" id="{5E0525B2-28A0-495F-A112-C4B3FB9451D1}"/>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1" name="Picture 20" descr="male-black-hair-clipart-black-man-hi.png">
              <a:extLst>
                <a:ext uri="{FF2B5EF4-FFF2-40B4-BE49-F238E27FC236}">
                  <a16:creationId xmlns:a16="http://schemas.microsoft.com/office/drawing/2014/main" id="{F2250A04-DEC0-45AE-817F-B27DDA3C63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grpSp>
        <p:nvGrpSpPr>
          <p:cNvPr id="22" name="Group 21">
            <a:extLst>
              <a:ext uri="{FF2B5EF4-FFF2-40B4-BE49-F238E27FC236}">
                <a16:creationId xmlns:a16="http://schemas.microsoft.com/office/drawing/2014/main" id="{F9B5DAD7-313A-438F-942E-B4279B1A1AF5}"/>
              </a:ext>
            </a:extLst>
          </p:cNvPr>
          <p:cNvGrpSpPr/>
          <p:nvPr/>
        </p:nvGrpSpPr>
        <p:grpSpPr>
          <a:xfrm>
            <a:off x="3994678" y="938408"/>
            <a:ext cx="677333" cy="657008"/>
            <a:chOff x="1282096" y="2511455"/>
            <a:chExt cx="677333" cy="657008"/>
          </a:xfrm>
        </p:grpSpPr>
        <p:sp>
          <p:nvSpPr>
            <p:cNvPr id="23" name="Oval 22">
              <a:extLst>
                <a:ext uri="{FF2B5EF4-FFF2-40B4-BE49-F238E27FC236}">
                  <a16:creationId xmlns:a16="http://schemas.microsoft.com/office/drawing/2014/main" id="{D3AFCE92-D1ED-4990-872D-7ED7B33B2E89}"/>
                </a:ext>
              </a:extLst>
            </p:cNvPr>
            <p:cNvSpPr/>
            <p:nvPr/>
          </p:nvSpPr>
          <p:spPr>
            <a:xfrm>
              <a:off x="1282096" y="2511455"/>
              <a:ext cx="677333" cy="657008"/>
            </a:xfrm>
            <a:prstGeom prst="ellipse">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4" name="Picture 23" descr="images-16.png">
              <a:extLst>
                <a:ext uri="{FF2B5EF4-FFF2-40B4-BE49-F238E27FC236}">
                  <a16:creationId xmlns:a16="http://schemas.microsoft.com/office/drawing/2014/main" id="{863D2B0E-79CF-434E-AC47-DFAFDA7F37A2}"/>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9778" r="100000">
                          <a14:foregroundMark x1="56000" y1="15111" x2="56000" y2="15111"/>
                        </a14:backgroundRemoval>
                      </a14:imgEffect>
                    </a14:imgLayer>
                  </a14:imgProps>
                </a:ext>
                <a:ext uri="{28A0092B-C50C-407E-A947-70E740481C1C}">
                  <a14:useLocalDpi xmlns:a14="http://schemas.microsoft.com/office/drawing/2010/main"/>
                </a:ext>
              </a:extLst>
            </a:blip>
            <a:stretch>
              <a:fillRect/>
            </a:stretch>
          </p:blipFill>
          <p:spPr>
            <a:xfrm>
              <a:off x="1342570" y="2571930"/>
              <a:ext cx="538520" cy="538520"/>
            </a:xfrm>
            <a:prstGeom prst="rect">
              <a:avLst/>
            </a:prstGeom>
          </p:spPr>
        </p:pic>
      </p:grpSp>
      <p:cxnSp>
        <p:nvCxnSpPr>
          <p:cNvPr id="25" name="Straight Connector 24">
            <a:extLst>
              <a:ext uri="{FF2B5EF4-FFF2-40B4-BE49-F238E27FC236}">
                <a16:creationId xmlns:a16="http://schemas.microsoft.com/office/drawing/2014/main" id="{02600615-BF6E-4793-A790-E894B1D48EBF}"/>
              </a:ext>
            </a:extLst>
          </p:cNvPr>
          <p:cNvCxnSpPr>
            <a:cxnSpLocks/>
          </p:cNvCxnSpPr>
          <p:nvPr/>
        </p:nvCxnSpPr>
        <p:spPr>
          <a:xfrm flipV="1">
            <a:off x="1943256" y="1809949"/>
            <a:ext cx="4911144" cy="2856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EB0D19DC-A6C1-4A9A-8355-69CB0EB73F4B}"/>
              </a:ext>
            </a:extLst>
          </p:cNvPr>
          <p:cNvGrpSpPr/>
          <p:nvPr/>
        </p:nvGrpSpPr>
        <p:grpSpPr>
          <a:xfrm>
            <a:off x="2402106" y="1991648"/>
            <a:ext cx="677333" cy="704872"/>
            <a:chOff x="1524001" y="3168463"/>
            <a:chExt cx="677333" cy="704872"/>
          </a:xfrm>
        </p:grpSpPr>
        <p:sp>
          <p:nvSpPr>
            <p:cNvPr id="27" name="Oval 26">
              <a:extLst>
                <a:ext uri="{FF2B5EF4-FFF2-40B4-BE49-F238E27FC236}">
                  <a16:creationId xmlns:a16="http://schemas.microsoft.com/office/drawing/2014/main" id="{FCC9F6EF-BF4D-44FE-90E4-7E5E667C34C4}"/>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28" name="Picture 27" descr="384818-0a73a9ccd68fbc872b18b67dda4d6d44.png">
              <a:extLst>
                <a:ext uri="{FF2B5EF4-FFF2-40B4-BE49-F238E27FC236}">
                  <a16:creationId xmlns:a16="http://schemas.microsoft.com/office/drawing/2014/main" id="{0AA568FE-C348-4946-A7E0-812F9953098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
        <p:nvSpPr>
          <p:cNvPr id="31" name="TextBox 30">
            <a:extLst>
              <a:ext uri="{FF2B5EF4-FFF2-40B4-BE49-F238E27FC236}">
                <a16:creationId xmlns:a16="http://schemas.microsoft.com/office/drawing/2014/main" id="{8DF41DF2-3FC3-41C4-A28C-46527F7DC800}"/>
              </a:ext>
            </a:extLst>
          </p:cNvPr>
          <p:cNvSpPr txBox="1"/>
          <p:nvPr/>
        </p:nvSpPr>
        <p:spPr>
          <a:xfrm>
            <a:off x="345410" y="1552200"/>
            <a:ext cx="2057417" cy="553998"/>
          </a:xfrm>
          <a:prstGeom prst="rect">
            <a:avLst/>
          </a:prstGeom>
          <a:noFill/>
        </p:spPr>
        <p:txBody>
          <a:bodyPr wrap="square" rtlCol="0">
            <a:spAutoFit/>
          </a:bodyPr>
          <a:lstStyle/>
          <a:p>
            <a:pPr algn="ctr" defTabSz="457200"/>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1 =</a:t>
            </a:r>
          </a:p>
        </p:txBody>
      </p:sp>
      <p:grpSp>
        <p:nvGrpSpPr>
          <p:cNvPr id="41" name="Group 40">
            <a:extLst>
              <a:ext uri="{FF2B5EF4-FFF2-40B4-BE49-F238E27FC236}">
                <a16:creationId xmlns:a16="http://schemas.microsoft.com/office/drawing/2014/main" id="{13E555BF-6EB5-4B6A-A8BB-FA419C8E5D1D}"/>
              </a:ext>
            </a:extLst>
          </p:cNvPr>
          <p:cNvGrpSpPr/>
          <p:nvPr/>
        </p:nvGrpSpPr>
        <p:grpSpPr>
          <a:xfrm>
            <a:off x="4103147" y="1997571"/>
            <a:ext cx="677333" cy="657008"/>
            <a:chOff x="1197428" y="1710755"/>
            <a:chExt cx="677333" cy="657008"/>
          </a:xfrm>
        </p:grpSpPr>
        <p:sp>
          <p:nvSpPr>
            <p:cNvPr id="42" name="Oval 41">
              <a:extLst>
                <a:ext uri="{FF2B5EF4-FFF2-40B4-BE49-F238E27FC236}">
                  <a16:creationId xmlns:a16="http://schemas.microsoft.com/office/drawing/2014/main" id="{D55F6BAB-07B3-40E9-ACF5-FA8F75765F48}"/>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3" name="Picture 42" descr="cyberscooty-bed-2.png">
              <a:extLst>
                <a:ext uri="{FF2B5EF4-FFF2-40B4-BE49-F238E27FC236}">
                  <a16:creationId xmlns:a16="http://schemas.microsoft.com/office/drawing/2014/main" id="{862D7EC0-14EC-45D5-AF0A-706BFA8A17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sp>
        <p:nvSpPr>
          <p:cNvPr id="66" name="TextBox 65">
            <a:extLst>
              <a:ext uri="{FF2B5EF4-FFF2-40B4-BE49-F238E27FC236}">
                <a16:creationId xmlns:a16="http://schemas.microsoft.com/office/drawing/2014/main" id="{BCDFB9ED-6D94-136B-05CA-4B5649FCE583}"/>
              </a:ext>
            </a:extLst>
          </p:cNvPr>
          <p:cNvSpPr txBox="1"/>
          <p:nvPr/>
        </p:nvSpPr>
        <p:spPr>
          <a:xfrm>
            <a:off x="9822929" y="4770155"/>
            <a:ext cx="4372413" cy="369332"/>
          </a:xfrm>
          <a:prstGeom prst="rect">
            <a:avLst/>
          </a:prstGeom>
          <a:noFill/>
        </p:spPr>
        <p:txBody>
          <a:bodyPr wrap="square" rtlCol="0">
            <a:spAutoFit/>
          </a:bodyPr>
          <a:lstStyle/>
          <a:p>
            <a:pPr algn="l"/>
            <a:r>
              <a:rPr lang="en-US" dirty="0"/>
              <a:t>… + Ilr3 + ilr4 + ilr5  </a:t>
            </a:r>
            <a:endParaRPr lang="en-GB" dirty="0"/>
          </a:p>
        </p:txBody>
      </p:sp>
      <p:grpSp>
        <p:nvGrpSpPr>
          <p:cNvPr id="81" name="Group 80">
            <a:extLst>
              <a:ext uri="{FF2B5EF4-FFF2-40B4-BE49-F238E27FC236}">
                <a16:creationId xmlns:a16="http://schemas.microsoft.com/office/drawing/2014/main" id="{BD3E20DF-81E9-E3DA-0C70-9F71528320EF}"/>
              </a:ext>
            </a:extLst>
          </p:cNvPr>
          <p:cNvGrpSpPr/>
          <p:nvPr/>
        </p:nvGrpSpPr>
        <p:grpSpPr>
          <a:xfrm>
            <a:off x="4909917" y="1991648"/>
            <a:ext cx="677333" cy="657008"/>
            <a:chOff x="4717150" y="2173737"/>
            <a:chExt cx="677333" cy="657008"/>
          </a:xfrm>
        </p:grpSpPr>
        <p:sp>
          <p:nvSpPr>
            <p:cNvPr id="79" name="Oval 78">
              <a:extLst>
                <a:ext uri="{FF2B5EF4-FFF2-40B4-BE49-F238E27FC236}">
                  <a16:creationId xmlns:a16="http://schemas.microsoft.com/office/drawing/2014/main" id="{1DAA2C53-058D-C2F9-175D-75DD472E9B0B}"/>
                </a:ext>
              </a:extLst>
            </p:cNvPr>
            <p:cNvSpPr/>
            <p:nvPr/>
          </p:nvSpPr>
          <p:spPr>
            <a:xfrm>
              <a:off x="4717150" y="2173737"/>
              <a:ext cx="677333" cy="657008"/>
            </a:xfrm>
            <a:prstGeom prst="ellips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69" name="Graphic 68" descr="Walk with solid fill">
              <a:extLst>
                <a:ext uri="{FF2B5EF4-FFF2-40B4-BE49-F238E27FC236}">
                  <a16:creationId xmlns:a16="http://schemas.microsoft.com/office/drawing/2014/main" id="{74F11E5A-E0A3-B47B-45B4-5DCEC17113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415" y="2203469"/>
              <a:ext cx="586331" cy="586331"/>
            </a:xfrm>
            <a:prstGeom prst="rect">
              <a:avLst/>
            </a:prstGeom>
          </p:spPr>
        </p:pic>
      </p:grpSp>
      <p:grpSp>
        <p:nvGrpSpPr>
          <p:cNvPr id="80" name="Group 79">
            <a:extLst>
              <a:ext uri="{FF2B5EF4-FFF2-40B4-BE49-F238E27FC236}">
                <a16:creationId xmlns:a16="http://schemas.microsoft.com/office/drawing/2014/main" id="{3B406684-9FDF-18B7-03CC-5931F365E714}"/>
              </a:ext>
            </a:extLst>
          </p:cNvPr>
          <p:cNvGrpSpPr/>
          <p:nvPr/>
        </p:nvGrpSpPr>
        <p:grpSpPr>
          <a:xfrm>
            <a:off x="5652667" y="1985122"/>
            <a:ext cx="677333" cy="704872"/>
            <a:chOff x="5459900" y="2167211"/>
            <a:chExt cx="677333" cy="704872"/>
          </a:xfrm>
        </p:grpSpPr>
        <p:sp>
          <p:nvSpPr>
            <p:cNvPr id="77" name="Oval 76">
              <a:extLst>
                <a:ext uri="{FF2B5EF4-FFF2-40B4-BE49-F238E27FC236}">
                  <a16:creationId xmlns:a16="http://schemas.microsoft.com/office/drawing/2014/main" id="{D545AC21-4CE1-9E3B-1401-F29FB5C7E338}"/>
                </a:ext>
              </a:extLst>
            </p:cNvPr>
            <p:cNvSpPr/>
            <p:nvPr/>
          </p:nvSpPr>
          <p:spPr>
            <a:xfrm>
              <a:off x="5459900" y="2167211"/>
              <a:ext cx="677333" cy="65700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78" name="Picture 77" descr="384818-0a73a9ccd68fbc872b18b67dda4d6d44.png">
              <a:extLst>
                <a:ext uri="{FF2B5EF4-FFF2-40B4-BE49-F238E27FC236}">
                  <a16:creationId xmlns:a16="http://schemas.microsoft.com/office/drawing/2014/main" id="{E4E6EE13-A0EE-B052-46BE-B4CD65ABD2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4566" y="2183624"/>
              <a:ext cx="508000" cy="688459"/>
            </a:xfrm>
            <a:prstGeom prst="rect">
              <a:avLst/>
            </a:prstGeom>
            <a:noFill/>
            <a:effectLst/>
          </p:spPr>
        </p:pic>
      </p:grpSp>
      <p:grpSp>
        <p:nvGrpSpPr>
          <p:cNvPr id="83" name="Group 82">
            <a:extLst>
              <a:ext uri="{FF2B5EF4-FFF2-40B4-BE49-F238E27FC236}">
                <a16:creationId xmlns:a16="http://schemas.microsoft.com/office/drawing/2014/main" id="{C0997534-9E3E-A4AE-18B6-58AFD7C5C919}"/>
              </a:ext>
            </a:extLst>
          </p:cNvPr>
          <p:cNvGrpSpPr/>
          <p:nvPr/>
        </p:nvGrpSpPr>
        <p:grpSpPr>
          <a:xfrm>
            <a:off x="7692931" y="3726214"/>
            <a:ext cx="677333" cy="657008"/>
            <a:chOff x="2255479" y="2763243"/>
            <a:chExt cx="677333" cy="657008"/>
          </a:xfrm>
        </p:grpSpPr>
        <p:sp>
          <p:nvSpPr>
            <p:cNvPr id="84" name="Oval 83">
              <a:extLst>
                <a:ext uri="{FF2B5EF4-FFF2-40B4-BE49-F238E27FC236}">
                  <a16:creationId xmlns:a16="http://schemas.microsoft.com/office/drawing/2014/main" id="{65A8FF0C-7D9C-07AC-6459-102E792FAA84}"/>
                </a:ext>
              </a:extLst>
            </p:cNvPr>
            <p:cNvSpPr/>
            <p:nvPr/>
          </p:nvSpPr>
          <p:spPr>
            <a:xfrm>
              <a:off x="2255479" y="2763243"/>
              <a:ext cx="677333" cy="657008"/>
            </a:xfrm>
            <a:prstGeom prst="ellipse">
              <a:avLst/>
            </a:prstGeom>
            <a:solidFill>
              <a:srgbClr val="55D914"/>
            </a:solidFill>
            <a:ln>
              <a:solidFill>
                <a:srgbClr val="55D91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85" name="Picture 84" descr="male-black-hair-clipart-black-man-hi.png">
              <a:extLst>
                <a:ext uri="{FF2B5EF4-FFF2-40B4-BE49-F238E27FC236}">
                  <a16:creationId xmlns:a16="http://schemas.microsoft.com/office/drawing/2014/main" id="{FDE9437F-6627-99B5-44E0-3A574A7AA9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9524" y="2775338"/>
              <a:ext cx="229809" cy="591655"/>
            </a:xfrm>
            <a:prstGeom prst="rect">
              <a:avLst/>
            </a:prstGeom>
            <a:effectLst/>
          </p:spPr>
        </p:pic>
      </p:grpSp>
      <p:cxnSp>
        <p:nvCxnSpPr>
          <p:cNvPr id="89" name="Straight Connector 88">
            <a:extLst>
              <a:ext uri="{FF2B5EF4-FFF2-40B4-BE49-F238E27FC236}">
                <a16:creationId xmlns:a16="http://schemas.microsoft.com/office/drawing/2014/main" id="{F863924B-129A-50C1-2EC9-81A3528EBAA0}"/>
              </a:ext>
            </a:extLst>
          </p:cNvPr>
          <p:cNvCxnSpPr>
            <a:cxnSpLocks/>
          </p:cNvCxnSpPr>
          <p:nvPr/>
        </p:nvCxnSpPr>
        <p:spPr>
          <a:xfrm flipV="1">
            <a:off x="5799078" y="3531695"/>
            <a:ext cx="4911144" cy="2856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CD60208C-F6C3-B492-7151-9FC6FDE04026}"/>
              </a:ext>
            </a:extLst>
          </p:cNvPr>
          <p:cNvSpPr txBox="1"/>
          <p:nvPr/>
        </p:nvSpPr>
        <p:spPr>
          <a:xfrm>
            <a:off x="3970889" y="3273946"/>
            <a:ext cx="2057417" cy="553998"/>
          </a:xfrm>
          <a:prstGeom prst="rect">
            <a:avLst/>
          </a:prstGeom>
          <a:noFill/>
        </p:spPr>
        <p:txBody>
          <a:bodyPr wrap="square" rtlCol="0">
            <a:spAutoFit/>
          </a:bodyPr>
          <a:lstStyle/>
          <a:p>
            <a:pPr algn="ctr" defTabSz="457200"/>
            <a:r>
              <a:rPr lang="en-US" sz="3000" b="1" dirty="0">
                <a:solidFill>
                  <a:prstClr val="black"/>
                </a:solidFill>
                <a:latin typeface="Century Gothic"/>
                <a:cs typeface="Century Gothic"/>
              </a:rPr>
              <a:t>+</a:t>
            </a:r>
            <a:r>
              <a:rPr lang="en-US" sz="3000" dirty="0">
                <a:solidFill>
                  <a:prstClr val="black"/>
                </a:solidFill>
                <a:latin typeface="Century Gothic"/>
                <a:cs typeface="Century Gothic"/>
              </a:rPr>
              <a:t> </a:t>
            </a:r>
            <a:r>
              <a:rPr lang="en-US" sz="3000" dirty="0" err="1">
                <a:solidFill>
                  <a:prstClr val="black"/>
                </a:solidFill>
                <a:latin typeface="Century Gothic"/>
                <a:cs typeface="Century Gothic"/>
              </a:rPr>
              <a:t>ilr</a:t>
            </a:r>
            <a:r>
              <a:rPr lang="en-US" sz="3000" dirty="0">
                <a:solidFill>
                  <a:prstClr val="black"/>
                </a:solidFill>
                <a:latin typeface="Century Gothic"/>
                <a:cs typeface="Century Gothic"/>
              </a:rPr>
              <a:t> 2 =</a:t>
            </a:r>
          </a:p>
        </p:txBody>
      </p:sp>
      <p:grpSp>
        <p:nvGrpSpPr>
          <p:cNvPr id="94" name="Group 93">
            <a:extLst>
              <a:ext uri="{FF2B5EF4-FFF2-40B4-BE49-F238E27FC236}">
                <a16:creationId xmlns:a16="http://schemas.microsoft.com/office/drawing/2014/main" id="{3B221843-CD88-B380-7E42-718DA861C04A}"/>
              </a:ext>
            </a:extLst>
          </p:cNvPr>
          <p:cNvGrpSpPr/>
          <p:nvPr/>
        </p:nvGrpSpPr>
        <p:grpSpPr>
          <a:xfrm>
            <a:off x="8478733" y="3719317"/>
            <a:ext cx="677333" cy="657008"/>
            <a:chOff x="1197428" y="1710755"/>
            <a:chExt cx="677333" cy="657008"/>
          </a:xfrm>
        </p:grpSpPr>
        <p:sp>
          <p:nvSpPr>
            <p:cNvPr id="95" name="Oval 94">
              <a:extLst>
                <a:ext uri="{FF2B5EF4-FFF2-40B4-BE49-F238E27FC236}">
                  <a16:creationId xmlns:a16="http://schemas.microsoft.com/office/drawing/2014/main" id="{2DB1888C-168F-473C-36E7-3E95DE5B5C95}"/>
                </a:ext>
              </a:extLst>
            </p:cNvPr>
            <p:cNvSpPr/>
            <p:nvPr/>
          </p:nvSpPr>
          <p:spPr>
            <a:xfrm>
              <a:off x="1197428" y="1710755"/>
              <a:ext cx="677333" cy="657008"/>
            </a:xfrm>
            <a:prstGeom prst="ellipse">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96" name="Picture 95" descr="cyberscooty-bed-2.png">
              <a:extLst>
                <a:ext uri="{FF2B5EF4-FFF2-40B4-BE49-F238E27FC236}">
                  <a16:creationId xmlns:a16="http://schemas.microsoft.com/office/drawing/2014/main" id="{636423A1-649C-8278-2344-C23ACE7AA77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96" y="1836058"/>
              <a:ext cx="459618" cy="392853"/>
            </a:xfrm>
            <a:prstGeom prst="rect">
              <a:avLst/>
            </a:prstGeom>
            <a:effectLst/>
          </p:spPr>
        </p:pic>
      </p:grpSp>
      <p:grpSp>
        <p:nvGrpSpPr>
          <p:cNvPr id="97" name="Group 96">
            <a:extLst>
              <a:ext uri="{FF2B5EF4-FFF2-40B4-BE49-F238E27FC236}">
                <a16:creationId xmlns:a16="http://schemas.microsoft.com/office/drawing/2014/main" id="{1DABAB1A-D616-0A0B-05DD-75C1CFD3F04E}"/>
              </a:ext>
            </a:extLst>
          </p:cNvPr>
          <p:cNvGrpSpPr/>
          <p:nvPr/>
        </p:nvGrpSpPr>
        <p:grpSpPr>
          <a:xfrm>
            <a:off x="9285503" y="3713394"/>
            <a:ext cx="677333" cy="657008"/>
            <a:chOff x="4717150" y="2173737"/>
            <a:chExt cx="677333" cy="657008"/>
          </a:xfrm>
        </p:grpSpPr>
        <p:sp>
          <p:nvSpPr>
            <p:cNvPr id="98" name="Oval 97">
              <a:extLst>
                <a:ext uri="{FF2B5EF4-FFF2-40B4-BE49-F238E27FC236}">
                  <a16:creationId xmlns:a16="http://schemas.microsoft.com/office/drawing/2014/main" id="{0D74A82B-576F-372C-4FF4-6306BEABF36E}"/>
                </a:ext>
              </a:extLst>
            </p:cNvPr>
            <p:cNvSpPr/>
            <p:nvPr/>
          </p:nvSpPr>
          <p:spPr>
            <a:xfrm>
              <a:off x="4717150" y="2173737"/>
              <a:ext cx="677333" cy="657008"/>
            </a:xfrm>
            <a:prstGeom prst="ellipse">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99" name="Graphic 98" descr="Walk with solid fill">
              <a:extLst>
                <a:ext uri="{FF2B5EF4-FFF2-40B4-BE49-F238E27FC236}">
                  <a16:creationId xmlns:a16="http://schemas.microsoft.com/office/drawing/2014/main" id="{E80DCE05-ECC6-917E-1DEE-33407883BD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6415" y="2203469"/>
              <a:ext cx="586331" cy="586331"/>
            </a:xfrm>
            <a:prstGeom prst="rect">
              <a:avLst/>
            </a:prstGeom>
          </p:spPr>
        </p:pic>
      </p:grpSp>
      <p:grpSp>
        <p:nvGrpSpPr>
          <p:cNvPr id="100" name="Group 99">
            <a:extLst>
              <a:ext uri="{FF2B5EF4-FFF2-40B4-BE49-F238E27FC236}">
                <a16:creationId xmlns:a16="http://schemas.microsoft.com/office/drawing/2014/main" id="{DCEAD6C1-BA01-404B-F44B-49517A7FAF52}"/>
              </a:ext>
            </a:extLst>
          </p:cNvPr>
          <p:cNvGrpSpPr/>
          <p:nvPr/>
        </p:nvGrpSpPr>
        <p:grpSpPr>
          <a:xfrm>
            <a:off x="8120310" y="2744266"/>
            <a:ext cx="677333" cy="704872"/>
            <a:chOff x="5459900" y="2167211"/>
            <a:chExt cx="677333" cy="704872"/>
          </a:xfrm>
        </p:grpSpPr>
        <p:sp>
          <p:nvSpPr>
            <p:cNvPr id="101" name="Oval 100">
              <a:extLst>
                <a:ext uri="{FF2B5EF4-FFF2-40B4-BE49-F238E27FC236}">
                  <a16:creationId xmlns:a16="http://schemas.microsoft.com/office/drawing/2014/main" id="{86AD866B-0C9D-BFB1-6460-4D1483AD824D}"/>
                </a:ext>
              </a:extLst>
            </p:cNvPr>
            <p:cNvSpPr/>
            <p:nvPr/>
          </p:nvSpPr>
          <p:spPr>
            <a:xfrm>
              <a:off x="5459900" y="2167211"/>
              <a:ext cx="677333" cy="65700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02" name="Picture 101" descr="384818-0a73a9ccd68fbc872b18b67dda4d6d44.png">
              <a:extLst>
                <a:ext uri="{FF2B5EF4-FFF2-40B4-BE49-F238E27FC236}">
                  <a16:creationId xmlns:a16="http://schemas.microsoft.com/office/drawing/2014/main" id="{454DCDFD-32B2-6AF1-6140-FB0440D05E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4566" y="2183624"/>
              <a:ext cx="508000" cy="688459"/>
            </a:xfrm>
            <a:prstGeom prst="rect">
              <a:avLst/>
            </a:prstGeom>
            <a:noFill/>
            <a:effectLst/>
          </p:spPr>
        </p:pic>
      </p:grpSp>
      <p:sp>
        <p:nvSpPr>
          <p:cNvPr id="104" name="TextBox 103">
            <a:extLst>
              <a:ext uri="{FF2B5EF4-FFF2-40B4-BE49-F238E27FC236}">
                <a16:creationId xmlns:a16="http://schemas.microsoft.com/office/drawing/2014/main" id="{A9539FA6-3BF7-4FD9-7C5E-3A6978078FFA}"/>
              </a:ext>
            </a:extLst>
          </p:cNvPr>
          <p:cNvSpPr txBox="1"/>
          <p:nvPr/>
        </p:nvSpPr>
        <p:spPr>
          <a:xfrm>
            <a:off x="331211" y="4646049"/>
            <a:ext cx="5483263" cy="1200329"/>
          </a:xfrm>
          <a:prstGeom prst="rect">
            <a:avLst/>
          </a:prstGeom>
          <a:noFill/>
        </p:spPr>
        <p:txBody>
          <a:bodyPr wrap="square" rtlCol="0">
            <a:spAutoFit/>
          </a:bodyPr>
          <a:lstStyle/>
          <a:p>
            <a:pPr algn="l"/>
            <a:r>
              <a:rPr lang="en-US" sz="2400" dirty="0"/>
              <a:t>For your regression analyses.. Report </a:t>
            </a:r>
            <a:r>
              <a:rPr lang="en-US" sz="2400" b="1" dirty="0"/>
              <a:t>IL1</a:t>
            </a:r>
            <a:r>
              <a:rPr lang="en-US" sz="2400" dirty="0"/>
              <a:t> with every possible (6 possible) ILR1 pivots</a:t>
            </a:r>
            <a:endParaRPr lang="en-GB" sz="2400" dirty="0"/>
          </a:p>
        </p:txBody>
      </p:sp>
      <p:grpSp>
        <p:nvGrpSpPr>
          <p:cNvPr id="2" name="Group 1">
            <a:extLst>
              <a:ext uri="{FF2B5EF4-FFF2-40B4-BE49-F238E27FC236}">
                <a16:creationId xmlns:a16="http://schemas.microsoft.com/office/drawing/2014/main" id="{3692E875-D794-3C4B-7C13-67279F77F53A}"/>
              </a:ext>
            </a:extLst>
          </p:cNvPr>
          <p:cNvGrpSpPr/>
          <p:nvPr/>
        </p:nvGrpSpPr>
        <p:grpSpPr>
          <a:xfrm>
            <a:off x="6836748" y="3726214"/>
            <a:ext cx="677333" cy="704872"/>
            <a:chOff x="1524001" y="3168463"/>
            <a:chExt cx="677333" cy="704872"/>
          </a:xfrm>
        </p:grpSpPr>
        <p:sp>
          <p:nvSpPr>
            <p:cNvPr id="3" name="Oval 2">
              <a:extLst>
                <a:ext uri="{FF2B5EF4-FFF2-40B4-BE49-F238E27FC236}">
                  <a16:creationId xmlns:a16="http://schemas.microsoft.com/office/drawing/2014/main" id="{FE2F916F-C9C8-CAA1-3991-EBEE5C3A5CBF}"/>
                </a:ext>
              </a:extLst>
            </p:cNvPr>
            <p:cNvSpPr/>
            <p:nvPr/>
          </p:nvSpPr>
          <p:spPr>
            <a:xfrm>
              <a:off x="1524001" y="3168463"/>
              <a:ext cx="677333" cy="657008"/>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 name="Picture 3" descr="384818-0a73a9ccd68fbc872b18b67dda4d6d44.png">
              <a:extLst>
                <a:ext uri="{FF2B5EF4-FFF2-40B4-BE49-F238E27FC236}">
                  <a16:creationId xmlns:a16="http://schemas.microsoft.com/office/drawing/2014/main" id="{DCE488D6-0340-A0A5-2107-306B2E157E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08667" y="3184876"/>
              <a:ext cx="508000" cy="688459"/>
            </a:xfrm>
            <a:prstGeom prst="rect">
              <a:avLst/>
            </a:prstGeom>
            <a:noFill/>
            <a:effectLst/>
          </p:spPr>
        </p:pic>
      </p:grpSp>
    </p:spTree>
    <p:extLst>
      <p:ext uri="{BB962C8B-B14F-4D97-AF65-F5344CB8AC3E}">
        <p14:creationId xmlns:p14="http://schemas.microsoft.com/office/powerpoint/2010/main" val="63115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C41145-9E0B-3907-6752-B53CBF69D0CE}"/>
              </a:ext>
            </a:extLst>
          </p:cNvPr>
          <p:cNvPicPr>
            <a:picLocks noChangeAspect="1"/>
          </p:cNvPicPr>
          <p:nvPr/>
        </p:nvPicPr>
        <p:blipFill>
          <a:blip r:embed="rId2"/>
          <a:stretch>
            <a:fillRect/>
          </a:stretch>
        </p:blipFill>
        <p:spPr>
          <a:xfrm>
            <a:off x="1533017" y="546100"/>
            <a:ext cx="9125966" cy="6075335"/>
          </a:xfrm>
          <a:prstGeom prst="rect">
            <a:avLst/>
          </a:prstGeom>
        </p:spPr>
      </p:pic>
      <p:sp>
        <p:nvSpPr>
          <p:cNvPr id="7" name="Rectangle 6">
            <a:extLst>
              <a:ext uri="{FF2B5EF4-FFF2-40B4-BE49-F238E27FC236}">
                <a16:creationId xmlns:a16="http://schemas.microsoft.com/office/drawing/2014/main" id="{66C1D499-806C-113A-1EB0-CA50FEBF8D6F}"/>
              </a:ext>
            </a:extLst>
          </p:cNvPr>
          <p:cNvSpPr/>
          <p:nvPr/>
        </p:nvSpPr>
        <p:spPr>
          <a:xfrm>
            <a:off x="3310759" y="3163353"/>
            <a:ext cx="525518" cy="409904"/>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52" name="Picture 113" descr="A black background with a black square&#10;&#10;Description automatically generated with medium confidence">
            <a:extLst>
              <a:ext uri="{FF2B5EF4-FFF2-40B4-BE49-F238E27FC236}">
                <a16:creationId xmlns:a16="http://schemas.microsoft.com/office/drawing/2014/main" id="{D9CE636B-E916-3363-52BA-0B87A6EB7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90" t="-2618" r="-7054" b="66957"/>
          <a:stretch>
            <a:fillRect/>
          </a:stretch>
        </p:blipFill>
        <p:spPr bwMode="auto">
          <a:xfrm>
            <a:off x="-57150" y="101600"/>
            <a:ext cx="1530350" cy="3937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18" descr="A black background with a black square&#10;&#10;Description automatically generated with medium confidence">
            <a:extLst>
              <a:ext uri="{FF2B5EF4-FFF2-40B4-BE49-F238E27FC236}">
                <a16:creationId xmlns:a16="http://schemas.microsoft.com/office/drawing/2014/main" id="{D7275F1A-C351-EC71-51BD-A2529236B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861" t="-3661" b="68134"/>
          <a:stretch>
            <a:fillRect/>
          </a:stretch>
        </p:blipFill>
        <p:spPr bwMode="auto">
          <a:xfrm>
            <a:off x="-57150" y="133350"/>
            <a:ext cx="14160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20" descr="A black background with a black square&#10;&#10;Description automatically generated with medium confidence">
            <a:extLst>
              <a:ext uri="{FF2B5EF4-FFF2-40B4-BE49-F238E27FC236}">
                <a16:creationId xmlns:a16="http://schemas.microsoft.com/office/drawing/2014/main" id="{6BD07770-6796-9215-AA46-151BEE2B2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19" t="-5881" b="67755"/>
          <a:stretch>
            <a:fillRect/>
          </a:stretch>
        </p:blipFill>
        <p:spPr bwMode="auto">
          <a:xfrm>
            <a:off x="-57150" y="133350"/>
            <a:ext cx="1333500" cy="38735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21" descr="A black background with a black square&#10;&#10;Description automatically generated with medium confidence">
            <a:extLst>
              <a:ext uri="{FF2B5EF4-FFF2-40B4-BE49-F238E27FC236}">
                <a16:creationId xmlns:a16="http://schemas.microsoft.com/office/drawing/2014/main" id="{26281CAD-0C24-6CC7-C4B5-33B4B0BC19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1135" t="-6523" b="68140"/>
          <a:stretch>
            <a:fillRect/>
          </a:stretch>
        </p:blipFill>
        <p:spPr bwMode="auto">
          <a:xfrm>
            <a:off x="-101600" y="107950"/>
            <a:ext cx="1416050" cy="4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4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C41145-9E0B-3907-6752-B53CBF69D0CE}"/>
              </a:ext>
            </a:extLst>
          </p:cNvPr>
          <p:cNvPicPr>
            <a:picLocks noChangeAspect="1"/>
          </p:cNvPicPr>
          <p:nvPr/>
        </p:nvPicPr>
        <p:blipFill>
          <a:blip r:embed="rId2"/>
          <a:stretch>
            <a:fillRect/>
          </a:stretch>
        </p:blipFill>
        <p:spPr>
          <a:xfrm>
            <a:off x="1533017" y="546100"/>
            <a:ext cx="9125966" cy="6075335"/>
          </a:xfrm>
          <a:prstGeom prst="rect">
            <a:avLst/>
          </a:prstGeom>
        </p:spPr>
      </p:pic>
      <p:sp>
        <p:nvSpPr>
          <p:cNvPr id="7" name="Rectangle 6">
            <a:extLst>
              <a:ext uri="{FF2B5EF4-FFF2-40B4-BE49-F238E27FC236}">
                <a16:creationId xmlns:a16="http://schemas.microsoft.com/office/drawing/2014/main" id="{66C1D499-806C-113A-1EB0-CA50FEBF8D6F}"/>
              </a:ext>
            </a:extLst>
          </p:cNvPr>
          <p:cNvSpPr/>
          <p:nvPr/>
        </p:nvSpPr>
        <p:spPr>
          <a:xfrm>
            <a:off x="3310759" y="3163353"/>
            <a:ext cx="525518" cy="409904"/>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2054" name="Picture 6" descr="Huh GIFs - Find &amp; Share on GIPHY">
            <a:extLst>
              <a:ext uri="{FF2B5EF4-FFF2-40B4-BE49-F238E27FC236}">
                <a16:creationId xmlns:a16="http://schemas.microsoft.com/office/drawing/2014/main" id="{7FA6834E-EEEE-F7FC-49A9-0EE73EA4E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228" y="2175382"/>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13" descr="A black background with a black square&#10;&#10;Description automatically generated with medium confidence">
            <a:extLst>
              <a:ext uri="{FF2B5EF4-FFF2-40B4-BE49-F238E27FC236}">
                <a16:creationId xmlns:a16="http://schemas.microsoft.com/office/drawing/2014/main" id="{FFC0CB9F-5C35-48B6-9301-C98CDA048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190" t="-2618" r="-7054" b="66957"/>
          <a:stretch>
            <a:fillRect/>
          </a:stretch>
        </p:blipFill>
        <p:spPr bwMode="auto">
          <a:xfrm>
            <a:off x="-57150" y="101600"/>
            <a:ext cx="1530350" cy="3937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118" descr="A black background with a black square&#10;&#10;Description automatically generated with medium confidence">
            <a:extLst>
              <a:ext uri="{FF2B5EF4-FFF2-40B4-BE49-F238E27FC236}">
                <a16:creationId xmlns:a16="http://schemas.microsoft.com/office/drawing/2014/main" id="{A3802207-064C-6071-C801-02A33345A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861" t="-3661" b="68134"/>
          <a:stretch>
            <a:fillRect/>
          </a:stretch>
        </p:blipFill>
        <p:spPr bwMode="auto">
          <a:xfrm>
            <a:off x="-57150" y="133350"/>
            <a:ext cx="14160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120" descr="A black background with a black square&#10;&#10;Description automatically generated with medium confidence">
            <a:extLst>
              <a:ext uri="{FF2B5EF4-FFF2-40B4-BE49-F238E27FC236}">
                <a16:creationId xmlns:a16="http://schemas.microsoft.com/office/drawing/2014/main" id="{BD20B29D-F81D-9E40-5CDE-A3D9A0305E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419" t="-5881" b="67755"/>
          <a:stretch>
            <a:fillRect/>
          </a:stretch>
        </p:blipFill>
        <p:spPr bwMode="auto">
          <a:xfrm>
            <a:off x="-57150" y="133350"/>
            <a:ext cx="1333500" cy="3873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121" descr="A black background with a black square&#10;&#10;Description automatically generated with medium confidence">
            <a:extLst>
              <a:ext uri="{FF2B5EF4-FFF2-40B4-BE49-F238E27FC236}">
                <a16:creationId xmlns:a16="http://schemas.microsoft.com/office/drawing/2014/main" id="{88D1B0B3-4CC0-4816-E2D3-14E08CBA8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1135" t="-6523" b="68140"/>
          <a:stretch>
            <a:fillRect/>
          </a:stretch>
        </p:blipFill>
        <p:spPr bwMode="auto">
          <a:xfrm>
            <a:off x="-101600" y="107950"/>
            <a:ext cx="1416050" cy="41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8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18085-2C2C-15CE-A73F-0E7157DF7752}"/>
              </a:ext>
            </a:extLst>
          </p:cNvPr>
          <p:cNvSpPr txBox="1"/>
          <p:nvPr/>
        </p:nvSpPr>
        <p:spPr>
          <a:xfrm>
            <a:off x="249589" y="988571"/>
            <a:ext cx="7136525" cy="1115947"/>
          </a:xfrm>
          <a:prstGeom prst="rect">
            <a:avLst/>
          </a:prstGeom>
          <a:noFill/>
        </p:spPr>
        <p:txBody>
          <a:bodyPr wrap="square">
            <a:spAutoFit/>
          </a:bodyPr>
          <a:lstStyle/>
          <a:p>
            <a:pPr>
              <a:lnSpc>
                <a:spcPct val="200000"/>
              </a:lnSpc>
            </a:pPr>
            <a:r>
              <a:rPr lang="en-CA" sz="1800" dirty="0">
                <a:effectLst/>
                <a:latin typeface="Times New Roman" panose="02020603050405020304" pitchFamily="18" charset="0"/>
                <a:ea typeface="Calibri" panose="020F0502020204030204" pitchFamily="34" charset="0"/>
              </a:rPr>
              <a:t>“Models were used to extract the predicted ILR coordinates which were back-transformed into geometric averages per time point.”</a:t>
            </a:r>
            <a:endParaRPr lang="en-GB" sz="2000" dirty="0">
              <a:effectLst/>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C9D8EE56-F88A-F282-1592-63F90D55E7E6}"/>
              </a:ext>
            </a:extLst>
          </p:cNvPr>
          <p:cNvSpPr txBox="1"/>
          <p:nvPr/>
        </p:nvSpPr>
        <p:spPr>
          <a:xfrm>
            <a:off x="5830583" y="2104518"/>
            <a:ext cx="3111062" cy="1200329"/>
          </a:xfrm>
          <a:prstGeom prst="rect">
            <a:avLst/>
          </a:prstGeom>
          <a:noFill/>
        </p:spPr>
        <p:txBody>
          <a:bodyPr wrap="square" rtlCol="0">
            <a:spAutoFit/>
          </a:bodyPr>
          <a:lstStyle/>
          <a:p>
            <a:pPr algn="l"/>
            <a:r>
              <a:rPr lang="en-US" b="1" dirty="0" err="1"/>
              <a:t>ilrInv</a:t>
            </a:r>
            <a:r>
              <a:rPr lang="en-US" b="1" dirty="0"/>
              <a:t>()   in </a:t>
            </a:r>
            <a:r>
              <a:rPr lang="en-US" b="1" i="1" dirty="0"/>
              <a:t>‘compositions’         </a:t>
            </a:r>
            <a:r>
              <a:rPr lang="en-US" b="1" dirty="0"/>
              <a:t>R Package</a:t>
            </a:r>
          </a:p>
          <a:p>
            <a:pPr algn="l"/>
            <a:endParaRPr lang="en-US" dirty="0"/>
          </a:p>
          <a:p>
            <a:pPr algn="l"/>
            <a:r>
              <a:rPr lang="en-US" dirty="0" err="1"/>
              <a:t>Filzmoser</a:t>
            </a:r>
            <a:r>
              <a:rPr lang="en-US" dirty="0"/>
              <a:t>, 2010</a:t>
            </a:r>
            <a:endParaRPr lang="en-GB" dirty="0"/>
          </a:p>
        </p:txBody>
      </p:sp>
      <p:pic>
        <p:nvPicPr>
          <p:cNvPr id="8" name="Picture 7">
            <a:extLst>
              <a:ext uri="{FF2B5EF4-FFF2-40B4-BE49-F238E27FC236}">
                <a16:creationId xmlns:a16="http://schemas.microsoft.com/office/drawing/2014/main" id="{AD85C785-0295-3F04-7C85-B2AA253595FD}"/>
              </a:ext>
            </a:extLst>
          </p:cNvPr>
          <p:cNvPicPr>
            <a:picLocks noChangeAspect="1"/>
          </p:cNvPicPr>
          <p:nvPr/>
        </p:nvPicPr>
        <p:blipFill rotWithShape="1">
          <a:blip r:embed="rId2"/>
          <a:srcRect l="20862" t="10737" r="55729" b="2222"/>
          <a:stretch/>
        </p:blipFill>
        <p:spPr>
          <a:xfrm>
            <a:off x="9090768" y="616653"/>
            <a:ext cx="2967255" cy="6206141"/>
          </a:xfrm>
          <a:prstGeom prst="rect">
            <a:avLst/>
          </a:prstGeom>
        </p:spPr>
      </p:pic>
    </p:spTree>
    <p:extLst>
      <p:ext uri="{BB962C8B-B14F-4D97-AF65-F5344CB8AC3E}">
        <p14:creationId xmlns:p14="http://schemas.microsoft.com/office/powerpoint/2010/main" val="157066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5B124-CBB4-AC22-EDA3-E5FC90846150}"/>
              </a:ext>
            </a:extLst>
          </p:cNvPr>
          <p:cNvPicPr>
            <a:picLocks noChangeAspect="1"/>
          </p:cNvPicPr>
          <p:nvPr/>
        </p:nvPicPr>
        <p:blipFill>
          <a:blip r:embed="rId2"/>
          <a:stretch>
            <a:fillRect/>
          </a:stretch>
        </p:blipFill>
        <p:spPr>
          <a:xfrm>
            <a:off x="3245069" y="1116724"/>
            <a:ext cx="5394434" cy="5394434"/>
          </a:xfrm>
          <a:prstGeom prst="rect">
            <a:avLst/>
          </a:prstGeom>
        </p:spPr>
      </p:pic>
      <p:sp>
        <p:nvSpPr>
          <p:cNvPr id="7" name="TextBox 6">
            <a:extLst>
              <a:ext uri="{FF2B5EF4-FFF2-40B4-BE49-F238E27FC236}">
                <a16:creationId xmlns:a16="http://schemas.microsoft.com/office/drawing/2014/main" id="{EFE2CE98-FDC3-C430-75B4-EC75FA428419}"/>
              </a:ext>
            </a:extLst>
          </p:cNvPr>
          <p:cNvSpPr txBox="1"/>
          <p:nvPr/>
        </p:nvSpPr>
        <p:spPr>
          <a:xfrm>
            <a:off x="6526925" y="2206283"/>
            <a:ext cx="3468413" cy="461665"/>
          </a:xfrm>
          <a:prstGeom prst="rect">
            <a:avLst/>
          </a:prstGeom>
          <a:noFill/>
        </p:spPr>
        <p:txBody>
          <a:bodyPr wrap="square">
            <a:spAutoFit/>
          </a:bodyPr>
          <a:lstStyle/>
          <a:p>
            <a:pPr algn="l"/>
            <a:r>
              <a:rPr lang="en-US" sz="2400" b="1" dirty="0"/>
              <a:t>Back transformation</a:t>
            </a:r>
          </a:p>
        </p:txBody>
      </p:sp>
      <p:sp>
        <p:nvSpPr>
          <p:cNvPr id="9" name="TextBox 8">
            <a:extLst>
              <a:ext uri="{FF2B5EF4-FFF2-40B4-BE49-F238E27FC236}">
                <a16:creationId xmlns:a16="http://schemas.microsoft.com/office/drawing/2014/main" id="{58E8FE28-3B46-84A3-40B2-418CAA592920}"/>
              </a:ext>
            </a:extLst>
          </p:cNvPr>
          <p:cNvSpPr txBox="1"/>
          <p:nvPr/>
        </p:nvSpPr>
        <p:spPr>
          <a:xfrm>
            <a:off x="6526925" y="4603527"/>
            <a:ext cx="4004441" cy="461665"/>
          </a:xfrm>
          <a:prstGeom prst="rect">
            <a:avLst/>
          </a:prstGeom>
          <a:noFill/>
        </p:spPr>
        <p:txBody>
          <a:bodyPr wrap="square">
            <a:spAutoFit/>
          </a:bodyPr>
          <a:lstStyle/>
          <a:p>
            <a:r>
              <a:rPr lang="en-US" sz="2400" b="1" dirty="0"/>
              <a:t>Isotemporal substitution</a:t>
            </a:r>
            <a:endParaRPr lang="en-GB" sz="2400" dirty="0"/>
          </a:p>
        </p:txBody>
      </p:sp>
    </p:spTree>
    <p:extLst>
      <p:ext uri="{BB962C8B-B14F-4D97-AF65-F5344CB8AC3E}">
        <p14:creationId xmlns:p14="http://schemas.microsoft.com/office/powerpoint/2010/main" val="206064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F1C1-4B61-4B23-92A5-DB90AC2F2211}"/>
              </a:ext>
            </a:extLst>
          </p:cNvPr>
          <p:cNvSpPr>
            <a:spLocks noGrp="1"/>
          </p:cNvSpPr>
          <p:nvPr>
            <p:ph type="title"/>
          </p:nvPr>
        </p:nvSpPr>
        <p:spPr/>
        <p:txBody>
          <a:bodyPr/>
          <a:lstStyle/>
          <a:p>
            <a:r>
              <a:rPr lang="en-GB" dirty="0"/>
              <a:t>Compositional Data Analysis</a:t>
            </a:r>
          </a:p>
        </p:txBody>
      </p:sp>
      <p:sp>
        <p:nvSpPr>
          <p:cNvPr id="3" name="Content Placeholder 2">
            <a:extLst>
              <a:ext uri="{FF2B5EF4-FFF2-40B4-BE49-F238E27FC236}">
                <a16:creationId xmlns:a16="http://schemas.microsoft.com/office/drawing/2014/main" id="{4BDAD34D-DEEC-4011-9637-952695F17AFC}"/>
              </a:ext>
            </a:extLst>
          </p:cNvPr>
          <p:cNvSpPr>
            <a:spLocks noGrp="1"/>
          </p:cNvSpPr>
          <p:nvPr>
            <p:ph sz="quarter" idx="11"/>
          </p:nvPr>
        </p:nvSpPr>
        <p:spPr>
          <a:xfrm>
            <a:off x="379562" y="2225615"/>
            <a:ext cx="11020628" cy="1939985"/>
          </a:xfrm>
        </p:spPr>
        <p:txBody>
          <a:bodyPr/>
          <a:lstStyle/>
          <a:p>
            <a:r>
              <a:rPr lang="en-GB" dirty="0"/>
              <a:t>Established statistical methodology adapted for analyses with co-dependent parts such as in the earth sciences. e.g. Exploring mineral content of rocks.</a:t>
            </a:r>
          </a:p>
          <a:p>
            <a:pPr marL="0" indent="0">
              <a:buNone/>
            </a:pPr>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536DB7-84BD-42BC-B372-828447F4DD28}"/>
                  </a:ext>
                </a:extLst>
              </p:cNvPr>
              <p:cNvSpPr txBox="1"/>
              <p:nvPr/>
            </p:nvSpPr>
            <p:spPr>
              <a:xfrm>
                <a:off x="4689304" y="4809226"/>
                <a:ext cx="6473951" cy="1287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GB" sz="3200" i="1" smtClean="0">
                              <a:solidFill>
                                <a:schemeClr val="tx1"/>
                              </a:solidFill>
                              <a:latin typeface="Cambria Math" panose="02040503050406030204" pitchFamily="18" charset="0"/>
                            </a:rPr>
                          </m:ctrlPr>
                        </m:naryPr>
                        <m:sub>
                          <m:r>
                            <m:rPr>
                              <m:brk m:alnAt="7"/>
                            </m:rPr>
                            <a:rPr lang="en-GB" sz="3200" b="0" i="1" smtClean="0">
                              <a:solidFill>
                                <a:schemeClr val="tx1"/>
                              </a:solidFill>
                              <a:latin typeface="Cambria Math"/>
                            </a:rPr>
                            <m:t>𝑖</m:t>
                          </m:r>
                        </m:sub>
                        <m:sup/>
                        <m:e>
                          <m:sSub>
                            <m:sSubPr>
                              <m:ctrlPr>
                                <a:rPr lang="en-GB" sz="3200" i="1" smtClean="0">
                                  <a:solidFill>
                                    <a:schemeClr val="tx1"/>
                                  </a:solidFill>
                                  <a:latin typeface="Cambria Math" panose="02040503050406030204" pitchFamily="18" charset="0"/>
                                </a:rPr>
                              </m:ctrlPr>
                            </m:sSubPr>
                            <m:e>
                              <m:r>
                                <a:rPr lang="en-GB" sz="3200" b="0" i="1" smtClean="0">
                                  <a:solidFill>
                                    <a:schemeClr val="tx1"/>
                                  </a:solidFill>
                                  <a:latin typeface="Cambria Math"/>
                                </a:rPr>
                                <m:t>𝑃𝑎𝑟𝑡</m:t>
                              </m:r>
                            </m:e>
                            <m:sub>
                              <m:r>
                                <a:rPr lang="en-GB" sz="3200" b="0" i="1" smtClean="0">
                                  <a:solidFill>
                                    <a:schemeClr val="tx1"/>
                                  </a:solidFill>
                                  <a:latin typeface="Cambria Math"/>
                                </a:rPr>
                                <m:t>𝑖</m:t>
                              </m:r>
                            </m:sub>
                          </m:sSub>
                        </m:e>
                      </m:nary>
                      <m:r>
                        <a:rPr lang="en-GB" sz="3200" b="0" i="1" smtClean="0">
                          <a:solidFill>
                            <a:schemeClr val="tx1"/>
                          </a:solidFill>
                          <a:latin typeface="Cambria Math"/>
                        </a:rPr>
                        <m:t>=1=100%=</m:t>
                      </m:r>
                      <m:r>
                        <a:rPr lang="en-GB" sz="3200" b="0" i="1" smtClean="0">
                          <a:solidFill>
                            <a:schemeClr val="tx1"/>
                          </a:solidFill>
                          <a:latin typeface="Cambria Math"/>
                        </a:rPr>
                        <m:t>𝑊h𝑜𝑙𝑒</m:t>
                      </m:r>
                    </m:oMath>
                  </m:oMathPara>
                </a14:m>
                <a:endParaRPr lang="en-GB" sz="3200" dirty="0">
                  <a:solidFill>
                    <a:schemeClr val="tx1"/>
                  </a:solidFill>
                </a:endParaRPr>
              </a:p>
            </p:txBody>
          </p:sp>
        </mc:Choice>
        <mc:Fallback xmlns="">
          <p:sp>
            <p:nvSpPr>
              <p:cNvPr id="6" name="TextBox 5">
                <a:extLst>
                  <a:ext uri="{FF2B5EF4-FFF2-40B4-BE49-F238E27FC236}">
                    <a16:creationId xmlns:a16="http://schemas.microsoft.com/office/drawing/2014/main" id="{F1536DB7-84BD-42BC-B372-828447F4DD28}"/>
                  </a:ext>
                </a:extLst>
              </p:cNvPr>
              <p:cNvSpPr txBox="1">
                <a:spLocks noRot="1" noChangeAspect="1" noMove="1" noResize="1" noEditPoints="1" noAdjustHandles="1" noChangeArrowheads="1" noChangeShapeType="1" noTextEdit="1"/>
              </p:cNvSpPr>
              <p:nvPr/>
            </p:nvSpPr>
            <p:spPr>
              <a:xfrm>
                <a:off x="4689304" y="4809226"/>
                <a:ext cx="6473951" cy="1287340"/>
              </a:xfrm>
              <a:prstGeom prst="rect">
                <a:avLst/>
              </a:prstGeom>
              <a:blipFill>
                <a:blip r:embed="rId2"/>
                <a:stretch>
                  <a:fillRect/>
                </a:stretch>
              </a:blipFill>
            </p:spPr>
            <p:txBody>
              <a:bodyPr/>
              <a:lstStyle/>
              <a:p>
                <a:r>
                  <a:rPr lang="en-GB">
                    <a:noFill/>
                  </a:rPr>
                  <a:t> </a:t>
                </a:r>
              </a:p>
            </p:txBody>
          </p:sp>
        </mc:Fallback>
      </mc:AlternateContent>
      <p:sp>
        <p:nvSpPr>
          <p:cNvPr id="7" name="Rounded Rectangle 9">
            <a:extLst>
              <a:ext uri="{FF2B5EF4-FFF2-40B4-BE49-F238E27FC236}">
                <a16:creationId xmlns:a16="http://schemas.microsoft.com/office/drawing/2014/main" id="{E5FE9560-B3AF-47C2-B43A-ED2D927F43B8}"/>
              </a:ext>
            </a:extLst>
          </p:cNvPr>
          <p:cNvSpPr/>
          <p:nvPr/>
        </p:nvSpPr>
        <p:spPr>
          <a:xfrm>
            <a:off x="4528708" y="4667711"/>
            <a:ext cx="6871482" cy="156754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59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2377-0C32-51CC-5C01-3A595113BC7F}"/>
              </a:ext>
            </a:extLst>
          </p:cNvPr>
          <p:cNvSpPr>
            <a:spLocks noGrp="1"/>
          </p:cNvSpPr>
          <p:nvPr>
            <p:ph type="title"/>
          </p:nvPr>
        </p:nvSpPr>
        <p:spPr>
          <a:xfrm>
            <a:off x="786441" y="797895"/>
            <a:ext cx="10619117" cy="1380226"/>
          </a:xfrm>
        </p:spPr>
        <p:txBody>
          <a:bodyPr/>
          <a:lstStyle/>
          <a:p>
            <a:pPr algn="ctr"/>
            <a:r>
              <a:rPr lang="en-US" dirty="0"/>
              <a:t>Zeroes</a:t>
            </a:r>
            <a:endParaRPr lang="en-GB" dirty="0"/>
          </a:p>
        </p:txBody>
      </p:sp>
      <p:sp>
        <p:nvSpPr>
          <p:cNvPr id="6" name="TextBox 5">
            <a:extLst>
              <a:ext uri="{FF2B5EF4-FFF2-40B4-BE49-F238E27FC236}">
                <a16:creationId xmlns:a16="http://schemas.microsoft.com/office/drawing/2014/main" id="{BC6E0E9D-0624-B918-23F1-95704B380F3E}"/>
              </a:ext>
            </a:extLst>
          </p:cNvPr>
          <p:cNvSpPr txBox="1"/>
          <p:nvPr/>
        </p:nvSpPr>
        <p:spPr>
          <a:xfrm>
            <a:off x="254285" y="5083136"/>
            <a:ext cx="11674012" cy="1477328"/>
          </a:xfrm>
          <a:prstGeom prst="rect">
            <a:avLst/>
          </a:prstGeom>
          <a:noFill/>
        </p:spPr>
        <p:txBody>
          <a:bodyPr wrap="square">
            <a:spAutoFit/>
          </a:bodyPr>
          <a:lstStyle/>
          <a:p>
            <a:r>
              <a:rPr lang="en-US" dirty="0" err="1">
                <a:hlinkClick r:id="rId2"/>
              </a:rPr>
              <a:t>multRepl</a:t>
            </a:r>
            <a:r>
              <a:rPr lang="en-US" dirty="0">
                <a:hlinkClick r:id="rId2"/>
              </a:rPr>
              <a:t>: Multiplicative simple replacement in </a:t>
            </a:r>
            <a:r>
              <a:rPr lang="en-US" dirty="0" err="1">
                <a:hlinkClick r:id="rId2"/>
              </a:rPr>
              <a:t>zCompositions</a:t>
            </a:r>
            <a:r>
              <a:rPr lang="en-US" dirty="0">
                <a:hlinkClick r:id="rId2"/>
              </a:rPr>
              <a:t>: Treatment of Zeros, Left-Censored and Missing Values in Compositional Data Sets (rdrr.io)</a:t>
            </a:r>
            <a:endParaRPr lang="en-US" dirty="0"/>
          </a:p>
          <a:p>
            <a:endParaRPr lang="en-US" dirty="0"/>
          </a:p>
          <a:p>
            <a:r>
              <a:rPr lang="en-US" dirty="0" err="1">
                <a:hlinkClick r:id="rId3"/>
              </a:rPr>
              <a:t>lrEM</a:t>
            </a:r>
            <a:r>
              <a:rPr lang="en-US" dirty="0">
                <a:hlinkClick r:id="rId3"/>
              </a:rPr>
              <a:t>: Log-ratio EM algorithm in </a:t>
            </a:r>
            <a:r>
              <a:rPr lang="en-US" dirty="0" err="1">
                <a:hlinkClick r:id="rId3"/>
              </a:rPr>
              <a:t>zCompositions</a:t>
            </a:r>
            <a:r>
              <a:rPr lang="en-US" dirty="0">
                <a:hlinkClick r:id="rId3"/>
              </a:rPr>
              <a:t>: Treatment of Zeros, Left-Censored and Missing Values in Compositional Data Sets (rdrr.io)</a:t>
            </a:r>
            <a:endParaRPr lang="en-GB" dirty="0"/>
          </a:p>
        </p:txBody>
      </p:sp>
      <p:sp>
        <p:nvSpPr>
          <p:cNvPr id="7" name="TextBox 6">
            <a:extLst>
              <a:ext uri="{FF2B5EF4-FFF2-40B4-BE49-F238E27FC236}">
                <a16:creationId xmlns:a16="http://schemas.microsoft.com/office/drawing/2014/main" id="{684680A7-EBF6-A0E5-BF4E-E07954317272}"/>
              </a:ext>
            </a:extLst>
          </p:cNvPr>
          <p:cNvSpPr txBox="1"/>
          <p:nvPr/>
        </p:nvSpPr>
        <p:spPr>
          <a:xfrm>
            <a:off x="366444" y="2036148"/>
            <a:ext cx="10619117" cy="3046988"/>
          </a:xfrm>
          <a:prstGeom prst="rect">
            <a:avLst/>
          </a:prstGeom>
          <a:noFill/>
        </p:spPr>
        <p:txBody>
          <a:bodyPr wrap="square" rtlCol="0">
            <a:spAutoFit/>
          </a:bodyPr>
          <a:lstStyle/>
          <a:p>
            <a:pPr algn="l"/>
            <a:r>
              <a:rPr lang="en-US" sz="2400" dirty="0"/>
              <a:t>Simple approach: Apply fixed values</a:t>
            </a:r>
          </a:p>
          <a:p>
            <a:pPr algn="l"/>
            <a:endParaRPr lang="en-US" sz="2400" dirty="0"/>
          </a:p>
          <a:p>
            <a:pPr algn="l"/>
            <a:r>
              <a:rPr lang="en-US" sz="2400" dirty="0"/>
              <a:t>Multiplicative simple replacement </a:t>
            </a:r>
          </a:p>
          <a:p>
            <a:pPr algn="l"/>
            <a:endParaRPr lang="en-US" sz="2400" dirty="0"/>
          </a:p>
          <a:p>
            <a:pPr algn="l"/>
            <a:r>
              <a:rPr lang="en-US" sz="2400" dirty="0"/>
              <a:t>Log-ratio expectation-maximization (</a:t>
            </a:r>
            <a:r>
              <a:rPr lang="en-US" sz="2400" dirty="0" err="1"/>
              <a:t>lrEM</a:t>
            </a:r>
            <a:r>
              <a:rPr lang="en-US" sz="2400" dirty="0"/>
              <a:t>) </a:t>
            </a:r>
          </a:p>
          <a:p>
            <a:pPr algn="l"/>
            <a:r>
              <a:rPr lang="en-US" sz="2400" dirty="0"/>
              <a:t>Algorithm</a:t>
            </a:r>
          </a:p>
          <a:p>
            <a:pPr algn="l"/>
            <a:endParaRPr lang="en-US" sz="2400" dirty="0"/>
          </a:p>
          <a:p>
            <a:pPr algn="l"/>
            <a:endParaRPr lang="en-US" sz="2400" dirty="0"/>
          </a:p>
        </p:txBody>
      </p:sp>
      <p:pic>
        <p:nvPicPr>
          <p:cNvPr id="1026" name="Picture 2" descr="figure 1">
            <a:extLst>
              <a:ext uri="{FF2B5EF4-FFF2-40B4-BE49-F238E27FC236}">
                <a16:creationId xmlns:a16="http://schemas.microsoft.com/office/drawing/2014/main" id="{F7FFAC8D-93A5-FC67-98DB-975E5E13F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691" y="1407560"/>
            <a:ext cx="5344743" cy="44162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0ECF78-A3D3-9E87-5849-C9E82501E803}"/>
              </a:ext>
            </a:extLst>
          </p:cNvPr>
          <p:cNvSpPr txBox="1"/>
          <p:nvPr/>
        </p:nvSpPr>
        <p:spPr>
          <a:xfrm>
            <a:off x="9914562" y="4623371"/>
            <a:ext cx="2118776" cy="646331"/>
          </a:xfrm>
          <a:prstGeom prst="rect">
            <a:avLst/>
          </a:prstGeom>
          <a:noFill/>
        </p:spPr>
        <p:txBody>
          <a:bodyPr wrap="square" rtlCol="0">
            <a:spAutoFit/>
          </a:bodyPr>
          <a:lstStyle/>
          <a:p>
            <a:pPr algn="l"/>
            <a:r>
              <a:rPr lang="en-US" dirty="0"/>
              <a:t>Rasmussen, </a:t>
            </a:r>
            <a:r>
              <a:rPr lang="en-US" dirty="0" err="1"/>
              <a:t>Holtermann</a:t>
            </a:r>
            <a:r>
              <a:rPr lang="en-US" dirty="0"/>
              <a:t>, 2020</a:t>
            </a:r>
            <a:endParaRPr lang="en-GB" dirty="0"/>
          </a:p>
        </p:txBody>
      </p:sp>
    </p:spTree>
    <p:extLst>
      <p:ext uri="{BB962C8B-B14F-4D97-AF65-F5344CB8AC3E}">
        <p14:creationId xmlns:p14="http://schemas.microsoft.com/office/powerpoint/2010/main" val="125033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93CD1E0-5D34-D920-B9D4-4026C3DBDDDE}"/>
              </a:ext>
            </a:extLst>
          </p:cNvPr>
          <p:cNvGraphicFramePr/>
          <p:nvPr>
            <p:extLst>
              <p:ext uri="{D42A27DB-BD31-4B8C-83A1-F6EECF244321}">
                <p14:modId xmlns:p14="http://schemas.microsoft.com/office/powerpoint/2010/main" val="3405470428"/>
              </p:ext>
            </p:extLst>
          </p:nvPr>
        </p:nvGraphicFramePr>
        <p:xfrm>
          <a:off x="1312238" y="884053"/>
          <a:ext cx="9567524" cy="5711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253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1E6A-0DA4-4E8C-8074-20E828F0ACDA}"/>
              </a:ext>
            </a:extLst>
          </p:cNvPr>
          <p:cNvSpPr>
            <a:spLocks noGrp="1"/>
          </p:cNvSpPr>
          <p:nvPr>
            <p:ph type="title"/>
          </p:nvPr>
        </p:nvSpPr>
        <p:spPr>
          <a:xfrm>
            <a:off x="177432" y="664670"/>
            <a:ext cx="12248783" cy="1380226"/>
          </a:xfrm>
        </p:spPr>
        <p:txBody>
          <a:bodyPr>
            <a:normAutofit/>
          </a:bodyPr>
          <a:lstStyle/>
          <a:p>
            <a:r>
              <a:rPr lang="en-GB" dirty="0"/>
              <a:t> Predict on any model</a:t>
            </a:r>
          </a:p>
        </p:txBody>
      </p:sp>
      <p:sp>
        <p:nvSpPr>
          <p:cNvPr id="3" name="Content Placeholder 2">
            <a:extLst>
              <a:ext uri="{FF2B5EF4-FFF2-40B4-BE49-F238E27FC236}">
                <a16:creationId xmlns:a16="http://schemas.microsoft.com/office/drawing/2014/main" id="{B0DA3E6F-8B2E-4F05-A257-7252CC249AEA}"/>
              </a:ext>
            </a:extLst>
          </p:cNvPr>
          <p:cNvSpPr>
            <a:spLocks noGrp="1"/>
          </p:cNvSpPr>
          <p:nvPr>
            <p:ph sz="quarter" idx="11"/>
          </p:nvPr>
        </p:nvSpPr>
        <p:spPr>
          <a:xfrm>
            <a:off x="360312" y="2044896"/>
            <a:ext cx="11209255" cy="4601410"/>
          </a:xfrm>
        </p:spPr>
        <p:txBody>
          <a:bodyPr/>
          <a:lstStyle/>
          <a:p>
            <a:pPr marL="0" indent="0">
              <a:buNone/>
            </a:pPr>
            <a:endParaRPr lang="en-GB" dirty="0"/>
          </a:p>
          <a:p>
            <a:pPr marL="0" indent="0">
              <a:buNone/>
            </a:pPr>
            <a:r>
              <a:rPr lang="en-GB" dirty="0"/>
              <a:t>  </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B1FB2EA-2C4F-4C53-BE56-FC9A4B0E062D}"/>
                  </a:ext>
                </a:extLst>
              </p:cNvPr>
              <p:cNvSpPr/>
              <p:nvPr/>
            </p:nvSpPr>
            <p:spPr>
              <a:xfrm>
                <a:off x="6977153" y="2561652"/>
                <a:ext cx="5204748" cy="2604687"/>
              </a:xfrm>
              <a:prstGeom prst="rect">
                <a:avLst/>
              </a:prstGeom>
            </p:spPr>
            <p:txBody>
              <a:bodyPr wrap="square">
                <a:spAutoFit/>
              </a:bodyPr>
              <a:lstStyle/>
              <a:p>
                <a:r>
                  <a:rPr lang="en-US" dirty="0"/>
                  <a:t>BASES  b</a:t>
                </a:r>
                <a:r>
                  <a:rPr lang="en-US" baseline="-25000" dirty="0"/>
                  <a:t>1</a:t>
                </a:r>
                <a:r>
                  <a:rPr lang="en-US" dirty="0"/>
                  <a:t>= SB, b</a:t>
                </a:r>
                <a:r>
                  <a:rPr lang="en-US" baseline="-25000" dirty="0"/>
                  <a:t>2</a:t>
                </a:r>
                <a:r>
                  <a:rPr lang="en-US" dirty="0"/>
                  <a:t>= LIPA, b</a:t>
                </a:r>
                <a:r>
                  <a:rPr lang="en-US" baseline="-25000" dirty="0"/>
                  <a:t>3</a:t>
                </a:r>
                <a:r>
                  <a:rPr lang="en-US" dirty="0"/>
                  <a:t> =MVPA</a:t>
                </a:r>
              </a:p>
              <a:p>
                <a:endParaRPr lang="en-GB" dirty="0"/>
              </a:p>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1</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2</m:t>
                            </m:r>
                          </m:num>
                          <m:den>
                            <m:r>
                              <a:rPr lang="en-US" i="1">
                                <a:latin typeface="Cambria Math"/>
                              </a:rPr>
                              <m:t>3</m:t>
                            </m:r>
                          </m:den>
                        </m:f>
                      </m:e>
                    </m:rad>
                    <m:r>
                      <m:rPr>
                        <m:sty m:val="p"/>
                      </m:rPr>
                      <a:rPr lang="en-US">
                        <a:latin typeface="Cambria Math"/>
                      </a:rPr>
                      <m:t>ln</m:t>
                    </m:r>
                    <m:f>
                      <m:fPr>
                        <m:ctrlPr>
                          <a:rPr lang="en-GB" i="1">
                            <a:latin typeface="Cambria Math" panose="02040503050406030204" pitchFamily="18" charset="0"/>
                          </a:rPr>
                        </m:ctrlPr>
                      </m:fPr>
                      <m:num>
                        <m:r>
                          <a:rPr lang="en-US" i="1">
                            <a:latin typeface="Cambria Math"/>
                          </a:rPr>
                          <m:t>𝑆𝐵</m:t>
                        </m:r>
                      </m:num>
                      <m:den>
                        <m:rad>
                          <m:radPr>
                            <m:ctrlPr>
                              <a:rPr lang="en-GB" i="1">
                                <a:latin typeface="Cambria Math" panose="02040503050406030204" pitchFamily="18" charset="0"/>
                              </a:rPr>
                            </m:ctrlPr>
                          </m:radPr>
                          <m:deg>
                            <m:r>
                              <a:rPr lang="en-US" i="1">
                                <a:latin typeface="Cambria Math"/>
                              </a:rPr>
                              <m:t>2</m:t>
                            </m:r>
                          </m:deg>
                          <m:e>
                            <m:r>
                              <a:rPr lang="en-US" i="1">
                                <a:latin typeface="Cambria Math"/>
                              </a:rPr>
                              <m:t>𝐿𝐼𝑃𝐴</m:t>
                            </m:r>
                            <m:r>
                              <a:rPr lang="en-US" i="1">
                                <a:latin typeface="Cambria Math"/>
                              </a:rPr>
                              <m:t> × </m:t>
                            </m:r>
                            <m:r>
                              <a:rPr lang="en-US" i="1">
                                <a:latin typeface="Cambria Math"/>
                              </a:rPr>
                              <m:t>𝑀𝑉𝑃𝐴</m:t>
                            </m:r>
                          </m:e>
                        </m:rad>
                      </m:den>
                    </m:f>
                  </m:oMath>
                </a14:m>
                <a:r>
                  <a:rPr lang="en-US" dirty="0"/>
                  <a:t> </a:t>
                </a:r>
                <a:endParaRPr lang="en-GB" dirty="0"/>
              </a:p>
              <a:p>
                <a14:m>
                  <m:oMath xmlns:m="http://schemas.openxmlformats.org/officeDocument/2006/math">
                    <m:sSub>
                      <m:sSubPr>
                        <m:ctrlPr>
                          <a:rPr lang="en-GB" i="1">
                            <a:latin typeface="Cambria Math" panose="02040503050406030204" pitchFamily="18" charset="0"/>
                          </a:rPr>
                        </m:ctrlPr>
                      </m:sSubPr>
                      <m:e>
                        <m:r>
                          <a:rPr lang="en-US" i="1">
                            <a:latin typeface="Cambria Math"/>
                          </a:rPr>
                          <m:t>𝑧</m:t>
                        </m:r>
                      </m:e>
                      <m:sub>
                        <m:r>
                          <a:rPr lang="en-US" i="1">
                            <a:latin typeface="Cambria Math"/>
                          </a:rPr>
                          <m:t>2</m:t>
                        </m:r>
                      </m:sub>
                    </m:sSub>
                    <m:r>
                      <a:rPr lang="en-US" i="1">
                        <a:latin typeface="Cambria Math"/>
                      </a:rPr>
                      <m:t>= </m:t>
                    </m:r>
                    <m:rad>
                      <m:radPr>
                        <m:degHide m:val="on"/>
                        <m:ctrlPr>
                          <a:rPr lang="en-GB" i="1">
                            <a:latin typeface="Cambria Math" panose="02040503050406030204" pitchFamily="18" charset="0"/>
                          </a:rPr>
                        </m:ctrlPr>
                      </m:radPr>
                      <m:deg/>
                      <m:e>
                        <m:f>
                          <m:fPr>
                            <m:ctrlPr>
                              <a:rPr lang="en-GB" i="1">
                                <a:latin typeface="Cambria Math" panose="02040503050406030204" pitchFamily="18" charset="0"/>
                              </a:rPr>
                            </m:ctrlPr>
                          </m:fPr>
                          <m:num>
                            <m:r>
                              <a:rPr lang="en-US" i="1">
                                <a:latin typeface="Cambria Math"/>
                              </a:rPr>
                              <m:t>1</m:t>
                            </m:r>
                          </m:num>
                          <m:den>
                            <m:r>
                              <a:rPr lang="en-US" i="1">
                                <a:latin typeface="Cambria Math"/>
                              </a:rPr>
                              <m:t>2</m:t>
                            </m:r>
                          </m:den>
                        </m:f>
                      </m:e>
                    </m:rad>
                    <m:r>
                      <m:rPr>
                        <m:sty m:val="p"/>
                      </m:rPr>
                      <a:rPr lang="en-US">
                        <a:latin typeface="Cambria Math"/>
                      </a:rPr>
                      <m:t>ln</m:t>
                    </m:r>
                    <m:f>
                      <m:fPr>
                        <m:ctrlPr>
                          <a:rPr lang="en-GB" i="1">
                            <a:latin typeface="Cambria Math" panose="02040503050406030204" pitchFamily="18" charset="0"/>
                          </a:rPr>
                        </m:ctrlPr>
                      </m:fPr>
                      <m:num>
                        <m:r>
                          <a:rPr lang="en-US" i="1">
                            <a:latin typeface="Cambria Math"/>
                          </a:rPr>
                          <m:t>𝐿𝐼𝑃𝐴</m:t>
                        </m:r>
                      </m:num>
                      <m:den>
                        <m:rad>
                          <m:radPr>
                            <m:ctrlPr>
                              <a:rPr lang="en-GB" i="1">
                                <a:latin typeface="Cambria Math" panose="02040503050406030204" pitchFamily="18" charset="0"/>
                              </a:rPr>
                            </m:ctrlPr>
                          </m:radPr>
                          <m:deg>
                            <m:r>
                              <a:rPr lang="en-US" i="1">
                                <a:latin typeface="Cambria Math"/>
                              </a:rPr>
                              <m:t>1</m:t>
                            </m:r>
                          </m:deg>
                          <m:e>
                            <m:r>
                              <a:rPr lang="en-US" i="1">
                                <a:latin typeface="Cambria Math"/>
                              </a:rPr>
                              <m:t>𝑀𝑉𝑃𝐴</m:t>
                            </m:r>
                          </m:e>
                        </m:rad>
                      </m:den>
                    </m:f>
                  </m:oMath>
                </a14:m>
                <a:r>
                  <a:rPr lang="en-US" dirty="0"/>
                  <a:t> </a:t>
                </a:r>
                <a:endParaRPr lang="en-GB" dirty="0"/>
              </a:p>
              <a:p>
                <a:endParaRPr lang="en-US" dirty="0"/>
              </a:p>
              <a:p>
                <a:r>
                  <a:rPr lang="en-US" dirty="0"/>
                  <a:t>and the model will be </a:t>
                </a:r>
                <a:endParaRPr lang="en-GB" dirty="0"/>
              </a:p>
              <a:p>
                <a:r>
                  <a:rPr lang="en-US" dirty="0"/>
                  <a:t>  </a:t>
                </a:r>
                <a14:m>
                  <m:oMath xmlns:m="http://schemas.openxmlformats.org/officeDocument/2006/math">
                    <m:r>
                      <a:rPr lang="en-US" i="1">
                        <a:latin typeface="Cambria Math"/>
                      </a:rPr>
                      <m:t>𝐸</m:t>
                    </m:r>
                    <m:d>
                      <m:dPr>
                        <m:ctrlPr>
                          <a:rPr lang="en-GB" i="1">
                            <a:latin typeface="Cambria Math" panose="02040503050406030204" pitchFamily="18" charset="0"/>
                          </a:rPr>
                        </m:ctrlPr>
                      </m:dPr>
                      <m:e>
                        <m:r>
                          <a:rPr lang="en-US" i="1">
                            <a:latin typeface="Cambria Math"/>
                          </a:rPr>
                          <m:t>𝑌</m:t>
                        </m:r>
                      </m:e>
                      <m:e>
                        <m:r>
                          <a:rPr lang="en-US" i="1">
                            <a:latin typeface="Cambria Math"/>
                          </a:rPr>
                          <m:t>𝑍</m:t>
                        </m:r>
                      </m:e>
                    </m:d>
                    <m:r>
                      <a:rPr lang="en-US" i="1">
                        <a:latin typeface="Cambria Math"/>
                      </a:rPr>
                      <m:t>=</m:t>
                    </m:r>
                    <m:sSub>
                      <m:sSubPr>
                        <m:ctrlPr>
                          <a:rPr lang="en-GB" i="1">
                            <a:latin typeface="Cambria Math" panose="02040503050406030204" pitchFamily="18" charset="0"/>
                          </a:rPr>
                        </m:ctrlPr>
                      </m:sSubPr>
                      <m:e>
                        <m:r>
                          <a:rPr lang="en-US" i="1">
                            <a:latin typeface="Cambria Math"/>
                          </a:rPr>
                          <m:t>𝛽</m:t>
                        </m:r>
                      </m:e>
                      <m:sub>
                        <m:r>
                          <a:rPr lang="en-US" i="1">
                            <a:latin typeface="Cambria Math"/>
                          </a:rPr>
                          <m:t>0</m:t>
                        </m:r>
                      </m:sub>
                    </m:sSub>
                    <m:r>
                      <a:rPr lang="en-US" i="1">
                        <a:latin typeface="Cambria Math"/>
                      </a:rPr>
                      <m:t>+</m:t>
                    </m:r>
                    <m:r>
                      <a:rPr lang="en-US" i="1" smtClean="0">
                        <a:latin typeface="Cambria Math"/>
                      </a:rPr>
                      <m:t> </m:t>
                    </m:r>
                    <m:sSub>
                      <m:sSubPr>
                        <m:ctrlPr>
                          <a:rPr lang="en-GB" i="1">
                            <a:latin typeface="Cambria Math" panose="02040503050406030204" pitchFamily="18" charset="0"/>
                          </a:rPr>
                        </m:ctrlPr>
                      </m:sSubPr>
                      <m:e>
                        <m:r>
                          <a:rPr lang="en-US" i="1">
                            <a:latin typeface="Cambria Math"/>
                          </a:rPr>
                          <m:t>𝛾</m:t>
                        </m:r>
                      </m:e>
                      <m:sub>
                        <m:r>
                          <a:rPr lang="en-US" i="1">
                            <a:latin typeface="Cambria Math"/>
                          </a:rPr>
                          <m:t>1 </m:t>
                        </m:r>
                      </m:sub>
                    </m:sSub>
                    <m:sSub>
                      <m:sSubPr>
                        <m:ctrlPr>
                          <a:rPr lang="en-GB" i="1">
                            <a:latin typeface="Cambria Math" panose="02040503050406030204" pitchFamily="18" charset="0"/>
                          </a:rPr>
                        </m:ctrlPr>
                      </m:sSubPr>
                      <m:e>
                        <m:r>
                          <a:rPr lang="en-US" i="1">
                            <a:latin typeface="Cambria Math"/>
                          </a:rPr>
                          <m:t>𝑧</m:t>
                        </m:r>
                      </m:e>
                      <m:sub>
                        <m:r>
                          <a:rPr lang="en-US" i="1">
                            <a:latin typeface="Cambria Math"/>
                          </a:rPr>
                          <m:t>1</m:t>
                        </m:r>
                      </m:sub>
                    </m:sSub>
                    <m:r>
                      <a:rPr lang="en-US" i="1" smtClean="0">
                        <a:latin typeface="Cambria Math"/>
                      </a:rPr>
                      <m:t>+ </m:t>
                    </m:r>
                    <m:sSub>
                      <m:sSubPr>
                        <m:ctrlPr>
                          <a:rPr lang="en-GB" i="1">
                            <a:latin typeface="Cambria Math" panose="02040503050406030204" pitchFamily="18" charset="0"/>
                          </a:rPr>
                        </m:ctrlPr>
                      </m:sSubPr>
                      <m:e>
                        <m:r>
                          <a:rPr lang="en-US" i="1">
                            <a:latin typeface="Cambria Math"/>
                          </a:rPr>
                          <m:t>𝛾</m:t>
                        </m:r>
                      </m:e>
                      <m:sub>
                        <m:r>
                          <a:rPr lang="en-US" i="1">
                            <a:latin typeface="Cambria Math"/>
                          </a:rPr>
                          <m:t>2 </m:t>
                        </m:r>
                      </m:sub>
                    </m:sSub>
                    <m:sSub>
                      <m:sSubPr>
                        <m:ctrlPr>
                          <a:rPr lang="en-GB" i="1">
                            <a:latin typeface="Cambria Math" panose="02040503050406030204" pitchFamily="18" charset="0"/>
                          </a:rPr>
                        </m:ctrlPr>
                      </m:sSubPr>
                      <m:e>
                        <m:r>
                          <a:rPr lang="en-US" i="1">
                            <a:latin typeface="Cambria Math"/>
                          </a:rPr>
                          <m:t>𝑧</m:t>
                        </m:r>
                      </m:e>
                      <m:sub>
                        <m:r>
                          <a:rPr lang="en-US" i="1">
                            <a:latin typeface="Cambria Math"/>
                          </a:rPr>
                          <m:t>2</m:t>
                        </m:r>
                      </m:sub>
                    </m:sSub>
                    <m:r>
                      <a:rPr lang="en-US" i="1">
                        <a:latin typeface="Cambria Math"/>
                      </a:rPr>
                      <m:t>+ </m:t>
                    </m:r>
                    <m:r>
                      <a:rPr lang="en-US" i="1">
                        <a:latin typeface="Cambria Math"/>
                      </a:rPr>
                      <m:t>𝑐𝑜𝑣𝑎𝑟𝑖𝑎𝑡𝑒𝑠</m:t>
                    </m:r>
                    <m:r>
                      <a:rPr lang="en-US" i="1">
                        <a:latin typeface="Cambria Math"/>
                      </a:rPr>
                      <m:t>  </m:t>
                    </m:r>
                  </m:oMath>
                </a14:m>
                <a:endParaRPr lang="en-GB" dirty="0"/>
              </a:p>
            </p:txBody>
          </p:sp>
        </mc:Choice>
        <mc:Fallback>
          <p:sp>
            <p:nvSpPr>
              <p:cNvPr id="7" name="Rectangle 6">
                <a:extLst>
                  <a:ext uri="{FF2B5EF4-FFF2-40B4-BE49-F238E27FC236}">
                    <a16:creationId xmlns:a16="http://schemas.microsoft.com/office/drawing/2014/main" id="{AB1FB2EA-2C4F-4C53-BE56-FC9A4B0E062D}"/>
                  </a:ext>
                </a:extLst>
              </p:cNvPr>
              <p:cNvSpPr>
                <a:spLocks noRot="1" noChangeAspect="1" noMove="1" noResize="1" noEditPoints="1" noAdjustHandles="1" noChangeArrowheads="1" noChangeShapeType="1" noTextEdit="1"/>
              </p:cNvSpPr>
              <p:nvPr/>
            </p:nvSpPr>
            <p:spPr>
              <a:xfrm>
                <a:off x="6977153" y="2561652"/>
                <a:ext cx="5204748" cy="2604687"/>
              </a:xfrm>
              <a:prstGeom prst="rect">
                <a:avLst/>
              </a:prstGeom>
              <a:blipFill>
                <a:blip r:embed="rId3"/>
                <a:stretch>
                  <a:fillRect l="-1055" t="-1171" b="-163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BBF8BC5-236C-4BBC-9E5F-722015312EAF}"/>
                  </a:ext>
                </a:extLst>
              </p:cNvPr>
              <p:cNvSpPr/>
              <p:nvPr/>
            </p:nvSpPr>
            <p:spPr>
              <a:xfrm>
                <a:off x="8422878" y="5332967"/>
                <a:ext cx="190376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i="1">
                              <a:latin typeface="Cambria Math"/>
                            </a:rPr>
                            <m:t>𝛽</m:t>
                          </m:r>
                        </m:e>
                        <m:sub>
                          <m:r>
                            <a:rPr lang="en-US" i="1">
                              <a:latin typeface="Cambria Math"/>
                            </a:rPr>
                            <m:t> </m:t>
                          </m:r>
                        </m:sub>
                      </m:sSub>
                      <m:r>
                        <a:rPr lang="en-GB" i="1">
                          <a:latin typeface="Cambria Math"/>
                        </a:rPr>
                        <m:t>𝐶𝑂𝑀𝑃𝑂𝑆𝐼𝑇𝐼𝑂𝑁</m:t>
                      </m:r>
                    </m:oMath>
                  </m:oMathPara>
                </a14:m>
                <a:endParaRPr lang="en-GB" dirty="0"/>
              </a:p>
            </p:txBody>
          </p:sp>
        </mc:Choice>
        <mc:Fallback>
          <p:sp>
            <p:nvSpPr>
              <p:cNvPr id="8" name="Rectangle 7">
                <a:extLst>
                  <a:ext uri="{FF2B5EF4-FFF2-40B4-BE49-F238E27FC236}">
                    <a16:creationId xmlns:a16="http://schemas.microsoft.com/office/drawing/2014/main" id="{2BBF8BC5-236C-4BBC-9E5F-722015312EAF}"/>
                  </a:ext>
                </a:extLst>
              </p:cNvPr>
              <p:cNvSpPr>
                <a:spLocks noRot="1" noChangeAspect="1" noMove="1" noResize="1" noEditPoints="1" noAdjustHandles="1" noChangeArrowheads="1" noChangeShapeType="1" noTextEdit="1"/>
              </p:cNvSpPr>
              <p:nvPr/>
            </p:nvSpPr>
            <p:spPr>
              <a:xfrm>
                <a:off x="8422878" y="5332967"/>
                <a:ext cx="1903763" cy="369332"/>
              </a:xfrm>
              <a:prstGeom prst="rect">
                <a:avLst/>
              </a:prstGeom>
              <a:blipFill>
                <a:blip r:embed="rId4"/>
                <a:stretch>
                  <a:fillRect l="-321" b="-15000"/>
                </a:stretch>
              </a:blipFill>
            </p:spPr>
            <p:txBody>
              <a:bodyPr/>
              <a:lstStyle/>
              <a:p>
                <a:r>
                  <a:rPr lang="en-GB">
                    <a:noFill/>
                  </a:rPr>
                  <a:t> </a:t>
                </a:r>
              </a:p>
            </p:txBody>
          </p:sp>
        </mc:Fallback>
      </mc:AlternateContent>
      <p:sp>
        <p:nvSpPr>
          <p:cNvPr id="10" name="Right Brace 9">
            <a:extLst>
              <a:ext uri="{FF2B5EF4-FFF2-40B4-BE49-F238E27FC236}">
                <a16:creationId xmlns:a16="http://schemas.microsoft.com/office/drawing/2014/main" id="{574274A8-7EA0-44AC-87CB-27A569827ECE}"/>
              </a:ext>
            </a:extLst>
          </p:cNvPr>
          <p:cNvSpPr/>
          <p:nvPr/>
        </p:nvSpPr>
        <p:spPr>
          <a:xfrm rot="5400000">
            <a:off x="9351901" y="4619233"/>
            <a:ext cx="45719" cy="129315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AB30C6CF-6836-34BB-880C-360148B75414}"/>
              </a:ext>
            </a:extLst>
          </p:cNvPr>
          <p:cNvSpPr txBox="1"/>
          <p:nvPr/>
        </p:nvSpPr>
        <p:spPr>
          <a:xfrm>
            <a:off x="360311" y="1383327"/>
            <a:ext cx="6728857" cy="5262979"/>
          </a:xfrm>
          <a:prstGeom prst="rect">
            <a:avLst/>
          </a:prstGeom>
          <a:noFill/>
        </p:spPr>
        <p:txBody>
          <a:bodyPr wrap="square" rtlCol="0">
            <a:spAutoFit/>
          </a:bodyPr>
          <a:lstStyle/>
          <a:p>
            <a:pPr algn="l"/>
            <a:r>
              <a:rPr lang="en-US" sz="2400" b="1" i="1" dirty="0"/>
              <a:t>Can’t amend compositions in their transformed state.</a:t>
            </a:r>
          </a:p>
          <a:p>
            <a:pPr marL="342900" indent="-342900" algn="l">
              <a:buFont typeface="Arial" panose="020B0604020202020204" pitchFamily="34" charset="0"/>
              <a:buChar char="•"/>
            </a:pPr>
            <a:endParaRPr lang="en-US" sz="2400" dirty="0"/>
          </a:p>
          <a:p>
            <a:pPr marL="457200" indent="-457200" algn="l">
              <a:buFont typeface="+mj-lt"/>
              <a:buAutoNum type="arabicPeriod"/>
            </a:pPr>
            <a:r>
              <a:rPr lang="en-US" sz="2400" dirty="0"/>
              <a:t>Find your reference composition (compositional </a:t>
            </a:r>
            <a:r>
              <a:rPr lang="en-US" sz="2400" dirty="0" err="1"/>
              <a:t>centre</a:t>
            </a:r>
            <a:r>
              <a:rPr lang="en-US" sz="2400" dirty="0"/>
              <a:t>/a referent group).</a:t>
            </a:r>
          </a:p>
          <a:p>
            <a:pPr marL="457200" indent="-457200" algn="l">
              <a:buFont typeface="+mj-lt"/>
              <a:buAutoNum type="arabicPeriod"/>
            </a:pPr>
            <a:endParaRPr lang="en-US" sz="2400" dirty="0"/>
          </a:p>
          <a:p>
            <a:pPr marL="457200" indent="-457200" algn="l">
              <a:buFont typeface="+mj-lt"/>
              <a:buAutoNum type="arabicPeriod"/>
            </a:pPr>
            <a:r>
              <a:rPr lang="en-US" sz="2400" dirty="0"/>
              <a:t>Add/subtract from two behaviours raw values.</a:t>
            </a:r>
          </a:p>
          <a:p>
            <a:pPr marL="457200" indent="-457200" algn="l">
              <a:buFont typeface="+mj-lt"/>
              <a:buAutoNum type="arabicPeriod"/>
            </a:pPr>
            <a:endParaRPr lang="en-US" sz="2400" dirty="0"/>
          </a:p>
          <a:p>
            <a:pPr marL="457200" indent="-457200" algn="l">
              <a:buFont typeface="+mj-lt"/>
              <a:buAutoNum type="arabicPeriod"/>
            </a:pPr>
            <a:r>
              <a:rPr lang="en-US" sz="2400" dirty="0"/>
              <a:t>Re-close</a:t>
            </a:r>
          </a:p>
          <a:p>
            <a:pPr marL="457200" indent="-457200" algn="l">
              <a:buFont typeface="+mj-lt"/>
              <a:buAutoNum type="arabicPeriod"/>
            </a:pPr>
            <a:endParaRPr lang="en-US" sz="2400" dirty="0"/>
          </a:p>
          <a:p>
            <a:pPr marL="457200" indent="-457200" algn="l">
              <a:buFont typeface="+mj-lt"/>
              <a:buAutoNum type="arabicPeriod"/>
            </a:pPr>
            <a:r>
              <a:rPr lang="en-US" sz="2400" dirty="0"/>
              <a:t>Re-transform</a:t>
            </a:r>
          </a:p>
          <a:p>
            <a:pPr marL="457200" indent="-457200" algn="l">
              <a:buFont typeface="+mj-lt"/>
              <a:buAutoNum type="arabicPeriod"/>
            </a:pPr>
            <a:endParaRPr lang="en-US" sz="2400" dirty="0"/>
          </a:p>
          <a:p>
            <a:pPr marL="457200" indent="-457200" algn="l">
              <a:buFont typeface="+mj-lt"/>
              <a:buAutoNum type="arabicPeriod"/>
            </a:pPr>
            <a:r>
              <a:rPr lang="en-US" sz="2400" dirty="0"/>
              <a:t>Predict</a:t>
            </a:r>
          </a:p>
        </p:txBody>
      </p:sp>
    </p:spTree>
    <p:extLst>
      <p:ext uri="{BB962C8B-B14F-4D97-AF65-F5344CB8AC3E}">
        <p14:creationId xmlns:p14="http://schemas.microsoft.com/office/powerpoint/2010/main" val="72681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6AB1A-3A53-92C2-8AD2-47CDB9769B15}"/>
              </a:ext>
            </a:extLst>
          </p:cNvPr>
          <p:cNvPicPr>
            <a:picLocks noChangeAspect="1"/>
          </p:cNvPicPr>
          <p:nvPr/>
        </p:nvPicPr>
        <p:blipFill rotWithShape="1">
          <a:blip r:embed="rId2"/>
          <a:srcRect l="21724" t="15632" r="23965"/>
          <a:stretch/>
        </p:blipFill>
        <p:spPr>
          <a:xfrm>
            <a:off x="31531" y="620109"/>
            <a:ext cx="7020911" cy="6134938"/>
          </a:xfrm>
          <a:prstGeom prst="rect">
            <a:avLst/>
          </a:prstGeom>
        </p:spPr>
      </p:pic>
      <p:sp>
        <p:nvSpPr>
          <p:cNvPr id="7" name="TextBox 6">
            <a:extLst>
              <a:ext uri="{FF2B5EF4-FFF2-40B4-BE49-F238E27FC236}">
                <a16:creationId xmlns:a16="http://schemas.microsoft.com/office/drawing/2014/main" id="{5E519D48-FE91-397C-FE37-BCA448D4DEBB}"/>
              </a:ext>
            </a:extLst>
          </p:cNvPr>
          <p:cNvSpPr txBox="1"/>
          <p:nvPr/>
        </p:nvSpPr>
        <p:spPr>
          <a:xfrm>
            <a:off x="7031422" y="610553"/>
            <a:ext cx="5076498" cy="6370975"/>
          </a:xfrm>
          <a:prstGeom prst="rect">
            <a:avLst/>
          </a:prstGeom>
          <a:noFill/>
        </p:spPr>
        <p:txBody>
          <a:bodyPr wrap="square" rtlCol="0">
            <a:spAutoFit/>
          </a:bodyPr>
          <a:lstStyle/>
          <a:p>
            <a:pPr algn="l"/>
            <a:r>
              <a:rPr lang="en-US" sz="2400" b="1" dirty="0"/>
              <a:t>Isotemporal substitution </a:t>
            </a:r>
            <a:r>
              <a:rPr lang="en-US" sz="2400" dirty="0"/>
              <a:t> </a:t>
            </a:r>
          </a:p>
          <a:p>
            <a:pPr algn="l"/>
            <a:endParaRPr lang="en-US" sz="2400" dirty="0"/>
          </a:p>
          <a:p>
            <a:pPr marL="342900" indent="-342900" algn="l">
              <a:buFont typeface="Arial" panose="020B0604020202020204" pitchFamily="34" charset="0"/>
              <a:buChar char="•"/>
            </a:pPr>
            <a:r>
              <a:rPr lang="en-US" sz="2400" dirty="0"/>
              <a:t>Take mean/reference composition of interest. </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Generate new data with second/minute-by-minute substitution from 1 component to another</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Apply predict on this data to your model (precedent: minimally-adjusted).</a:t>
            </a:r>
          </a:p>
          <a:p>
            <a:pPr algn="l"/>
            <a:endParaRPr lang="en-US" sz="2400" dirty="0"/>
          </a:p>
          <a:p>
            <a:pPr marL="342900" indent="-342900" algn="l">
              <a:buFont typeface="Arial" panose="020B0604020202020204" pitchFamily="34" charset="0"/>
              <a:buChar char="•"/>
            </a:pPr>
            <a:r>
              <a:rPr lang="en-US" sz="2400" dirty="0"/>
              <a:t>Can use bootstrapping to narrow confidence intervals in adjusted models.</a:t>
            </a:r>
          </a:p>
        </p:txBody>
      </p:sp>
    </p:spTree>
    <p:extLst>
      <p:ext uri="{BB962C8B-B14F-4D97-AF65-F5344CB8AC3E}">
        <p14:creationId xmlns:p14="http://schemas.microsoft.com/office/powerpoint/2010/main" val="1345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DD61F-F2E3-6B36-7684-EFE6D87EC3CD}"/>
              </a:ext>
            </a:extLst>
          </p:cNvPr>
          <p:cNvPicPr>
            <a:picLocks noChangeAspect="1"/>
          </p:cNvPicPr>
          <p:nvPr/>
        </p:nvPicPr>
        <p:blipFill rotWithShape="1">
          <a:blip r:embed="rId2"/>
          <a:srcRect l="23621" t="19464" r="24052" b="11111"/>
          <a:stretch/>
        </p:blipFill>
        <p:spPr>
          <a:xfrm>
            <a:off x="141888" y="599088"/>
            <a:ext cx="8339959" cy="6224053"/>
          </a:xfrm>
          <a:prstGeom prst="rect">
            <a:avLst/>
          </a:prstGeom>
        </p:spPr>
      </p:pic>
      <p:sp>
        <p:nvSpPr>
          <p:cNvPr id="7" name="TextBox 6">
            <a:extLst>
              <a:ext uri="{FF2B5EF4-FFF2-40B4-BE49-F238E27FC236}">
                <a16:creationId xmlns:a16="http://schemas.microsoft.com/office/drawing/2014/main" id="{2556D7A8-E523-409D-B881-9F0B15A56DBA}"/>
              </a:ext>
            </a:extLst>
          </p:cNvPr>
          <p:cNvSpPr txBox="1"/>
          <p:nvPr/>
        </p:nvSpPr>
        <p:spPr>
          <a:xfrm>
            <a:off x="8481848" y="1969615"/>
            <a:ext cx="3468414" cy="3416320"/>
          </a:xfrm>
          <a:prstGeom prst="rect">
            <a:avLst/>
          </a:prstGeom>
          <a:noFill/>
        </p:spPr>
        <p:txBody>
          <a:bodyPr wrap="square">
            <a:spAutoFit/>
          </a:bodyPr>
          <a:lstStyle/>
          <a:p>
            <a:pPr marL="342900" indent="-342900" algn="l">
              <a:buFont typeface="Arial" panose="020B0604020202020204" pitchFamily="34" charset="0"/>
              <a:buChar char="•"/>
            </a:pPr>
            <a:r>
              <a:rPr lang="en-US" sz="1800" b="1" dirty="0"/>
              <a:t>Substitution of ILR is permutation invariant</a:t>
            </a:r>
          </a:p>
          <a:p>
            <a:pPr algn="l"/>
            <a:endParaRPr lang="en-US" sz="1800" b="1" dirty="0"/>
          </a:p>
          <a:p>
            <a:pPr algn="l"/>
            <a:r>
              <a:rPr lang="en-US" sz="1800" dirty="0"/>
              <a:t>i.e. a model with any bases / permutation will return same prediction.</a:t>
            </a:r>
          </a:p>
          <a:p>
            <a:pPr algn="l"/>
            <a:endParaRPr lang="en-US" sz="1800" dirty="0"/>
          </a:p>
          <a:p>
            <a:pPr algn="l"/>
            <a:endParaRPr lang="en-US" dirty="0"/>
          </a:p>
          <a:p>
            <a:pPr marL="285750" indent="-285750" algn="l">
              <a:buFont typeface="Arial" panose="020B0604020202020204" pitchFamily="34" charset="0"/>
              <a:buChar char="•"/>
            </a:pPr>
            <a:r>
              <a:rPr lang="en-US" sz="1800" dirty="0"/>
              <a:t>Specify </a:t>
            </a:r>
            <a:r>
              <a:rPr lang="en-US" sz="1800" b="1" dirty="0"/>
              <a:t>significance</a:t>
            </a:r>
            <a:r>
              <a:rPr lang="en-US" sz="1800" dirty="0"/>
              <a:t> by non-overall with the CI’s of the </a:t>
            </a:r>
            <a:r>
              <a:rPr lang="en-US" dirty="0"/>
              <a:t>prediction for the </a:t>
            </a:r>
            <a:r>
              <a:rPr lang="en-US" sz="1800" dirty="0"/>
              <a:t>mean composition.</a:t>
            </a:r>
          </a:p>
        </p:txBody>
      </p:sp>
    </p:spTree>
    <p:extLst>
      <p:ext uri="{BB962C8B-B14F-4D97-AF65-F5344CB8AC3E}">
        <p14:creationId xmlns:p14="http://schemas.microsoft.com/office/powerpoint/2010/main" val="2000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DD61F-F2E3-6B36-7684-EFE6D87EC3CD}"/>
              </a:ext>
            </a:extLst>
          </p:cNvPr>
          <p:cNvPicPr>
            <a:picLocks noChangeAspect="1"/>
          </p:cNvPicPr>
          <p:nvPr/>
        </p:nvPicPr>
        <p:blipFill rotWithShape="1">
          <a:blip r:embed="rId2"/>
          <a:srcRect l="23621" t="19464" r="24052" b="11111"/>
          <a:stretch/>
        </p:blipFill>
        <p:spPr>
          <a:xfrm>
            <a:off x="141888" y="599088"/>
            <a:ext cx="8339959" cy="6224053"/>
          </a:xfrm>
          <a:prstGeom prst="rect">
            <a:avLst/>
          </a:prstGeom>
        </p:spPr>
      </p:pic>
      <p:sp>
        <p:nvSpPr>
          <p:cNvPr id="7" name="TextBox 6">
            <a:extLst>
              <a:ext uri="{FF2B5EF4-FFF2-40B4-BE49-F238E27FC236}">
                <a16:creationId xmlns:a16="http://schemas.microsoft.com/office/drawing/2014/main" id="{2556D7A8-E523-409D-B881-9F0B15A56DBA}"/>
              </a:ext>
            </a:extLst>
          </p:cNvPr>
          <p:cNvSpPr txBox="1"/>
          <p:nvPr/>
        </p:nvSpPr>
        <p:spPr>
          <a:xfrm>
            <a:off x="8481848" y="1969615"/>
            <a:ext cx="3468414" cy="3416320"/>
          </a:xfrm>
          <a:prstGeom prst="rect">
            <a:avLst/>
          </a:prstGeom>
          <a:noFill/>
        </p:spPr>
        <p:txBody>
          <a:bodyPr wrap="square">
            <a:spAutoFit/>
          </a:bodyPr>
          <a:lstStyle/>
          <a:p>
            <a:pPr marL="342900" indent="-342900" algn="l">
              <a:buFont typeface="Arial" panose="020B0604020202020204" pitchFamily="34" charset="0"/>
              <a:buChar char="•"/>
            </a:pPr>
            <a:r>
              <a:rPr lang="en-US" sz="1800" b="1" dirty="0"/>
              <a:t>Substitution of ILR is permutation invariant</a:t>
            </a:r>
          </a:p>
          <a:p>
            <a:pPr algn="l"/>
            <a:endParaRPr lang="en-US" sz="1800" b="1" dirty="0"/>
          </a:p>
          <a:p>
            <a:pPr algn="l"/>
            <a:r>
              <a:rPr lang="en-US" sz="1800" dirty="0"/>
              <a:t>i.e. a model with any bases / permutation will return same prediction.</a:t>
            </a:r>
          </a:p>
          <a:p>
            <a:pPr algn="l"/>
            <a:endParaRPr lang="en-US" sz="1800" dirty="0"/>
          </a:p>
          <a:p>
            <a:pPr algn="l"/>
            <a:endParaRPr lang="en-US" dirty="0"/>
          </a:p>
          <a:p>
            <a:pPr marL="285750" indent="-285750" algn="l">
              <a:buFont typeface="Arial" panose="020B0604020202020204" pitchFamily="34" charset="0"/>
              <a:buChar char="•"/>
            </a:pPr>
            <a:r>
              <a:rPr lang="en-US" sz="1800" dirty="0"/>
              <a:t>Specify </a:t>
            </a:r>
            <a:r>
              <a:rPr lang="en-US" sz="1800" b="1" dirty="0"/>
              <a:t>significance</a:t>
            </a:r>
            <a:r>
              <a:rPr lang="en-US" sz="1800" dirty="0"/>
              <a:t> by non-overall with the CI’s of the </a:t>
            </a:r>
            <a:r>
              <a:rPr lang="en-US" dirty="0"/>
              <a:t>prediction for the </a:t>
            </a:r>
            <a:r>
              <a:rPr lang="en-US" sz="1800" dirty="0"/>
              <a:t>mean composition.</a:t>
            </a:r>
          </a:p>
        </p:txBody>
      </p:sp>
      <p:sp>
        <p:nvSpPr>
          <p:cNvPr id="2" name="TextBox 1">
            <a:extLst>
              <a:ext uri="{FF2B5EF4-FFF2-40B4-BE49-F238E27FC236}">
                <a16:creationId xmlns:a16="http://schemas.microsoft.com/office/drawing/2014/main" id="{ABBC7C0C-DA06-A342-3D7B-C5B73CC37F6B}"/>
              </a:ext>
            </a:extLst>
          </p:cNvPr>
          <p:cNvSpPr txBox="1"/>
          <p:nvPr/>
        </p:nvSpPr>
        <p:spPr>
          <a:xfrm>
            <a:off x="5935134" y="897467"/>
            <a:ext cx="3468414" cy="523220"/>
          </a:xfrm>
          <a:prstGeom prst="rect">
            <a:avLst/>
          </a:prstGeom>
          <a:noFill/>
        </p:spPr>
        <p:txBody>
          <a:bodyPr wrap="square" rtlCol="0">
            <a:spAutoFit/>
          </a:bodyPr>
          <a:lstStyle/>
          <a:p>
            <a:pPr algn="l"/>
            <a:r>
              <a:rPr lang="en-US" sz="2800" dirty="0"/>
              <a:t>Who did it better?</a:t>
            </a:r>
            <a:endParaRPr lang="en-GB" sz="2800" dirty="0"/>
          </a:p>
        </p:txBody>
      </p:sp>
      <p:pic>
        <p:nvPicPr>
          <p:cNvPr id="1026" name="Picture 2" descr="Nervous GIFs | Tenor">
            <a:extLst>
              <a:ext uri="{FF2B5EF4-FFF2-40B4-BE49-F238E27FC236}">
                <a16:creationId xmlns:a16="http://schemas.microsoft.com/office/drawing/2014/main" id="{577911B9-2355-56A1-E907-F0ADD1596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347" y="1420687"/>
            <a:ext cx="20955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50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BE4C1-652D-1CDA-0C6A-6EF3F93C2DF0}"/>
              </a:ext>
            </a:extLst>
          </p:cNvPr>
          <p:cNvSpPr txBox="1"/>
          <p:nvPr/>
        </p:nvSpPr>
        <p:spPr>
          <a:xfrm>
            <a:off x="304800" y="1200633"/>
            <a:ext cx="4487917" cy="4893647"/>
          </a:xfrm>
          <a:prstGeom prst="rect">
            <a:avLst/>
          </a:prstGeom>
          <a:noFill/>
        </p:spPr>
        <p:txBody>
          <a:bodyPr wrap="square" rtlCol="0">
            <a:spAutoFit/>
          </a:bodyPr>
          <a:lstStyle/>
          <a:p>
            <a:pPr algn="l"/>
            <a:r>
              <a:rPr lang="en-US" sz="2400" b="1" dirty="0"/>
              <a:t>Subgroup analyses / Effect modification</a:t>
            </a:r>
          </a:p>
          <a:p>
            <a:pPr algn="l"/>
            <a:endParaRPr lang="en-US" sz="2400" b="1" dirty="0"/>
          </a:p>
          <a:p>
            <a:pPr algn="l"/>
            <a:endParaRPr lang="en-US" sz="2400" dirty="0"/>
          </a:p>
          <a:p>
            <a:pPr marL="457200" indent="-457200" algn="l">
              <a:buFont typeface="+mj-lt"/>
              <a:buAutoNum type="arabicPeriod"/>
            </a:pPr>
            <a:r>
              <a:rPr lang="en-US" sz="2400" dirty="0"/>
              <a:t>Test interactions with all the components / pivots used.</a:t>
            </a:r>
          </a:p>
          <a:p>
            <a:pPr marL="457200" indent="-457200" algn="l">
              <a:buFont typeface="+mj-lt"/>
              <a:buAutoNum type="arabicPeriod"/>
            </a:pPr>
            <a:endParaRPr lang="en-US" sz="2400" dirty="0"/>
          </a:p>
          <a:p>
            <a:pPr marL="457200" indent="-457200" algn="l">
              <a:buFont typeface="+mj-lt"/>
              <a:buAutoNum type="arabicPeriod"/>
            </a:pPr>
            <a:r>
              <a:rPr lang="en-US" sz="2400" dirty="0"/>
              <a:t>Perform ITS on one of these models with the level set for the modifier / Stratify</a:t>
            </a:r>
          </a:p>
          <a:p>
            <a:pPr marL="457200" indent="-457200" algn="l">
              <a:buFont typeface="+mj-lt"/>
              <a:buAutoNum type="arabicPeriod"/>
            </a:pPr>
            <a:endParaRPr lang="en-US" sz="2400" dirty="0"/>
          </a:p>
          <a:p>
            <a:pPr marL="457200" indent="-457200" algn="l">
              <a:buFont typeface="+mj-lt"/>
              <a:buAutoNum type="arabicPeriod"/>
            </a:pPr>
            <a:r>
              <a:rPr lang="en-US" sz="2400" dirty="0"/>
              <a:t>Overlay.</a:t>
            </a:r>
          </a:p>
          <a:p>
            <a:pPr algn="l"/>
            <a:endParaRPr lang="en-US" sz="2400" dirty="0"/>
          </a:p>
        </p:txBody>
      </p:sp>
      <p:pic>
        <p:nvPicPr>
          <p:cNvPr id="5" name="Picture 4">
            <a:extLst>
              <a:ext uri="{FF2B5EF4-FFF2-40B4-BE49-F238E27FC236}">
                <a16:creationId xmlns:a16="http://schemas.microsoft.com/office/drawing/2014/main" id="{481A9580-A3B0-1678-7757-8AF08BE7672B}"/>
              </a:ext>
            </a:extLst>
          </p:cNvPr>
          <p:cNvPicPr>
            <a:picLocks noChangeAspect="1"/>
          </p:cNvPicPr>
          <p:nvPr/>
        </p:nvPicPr>
        <p:blipFill rotWithShape="1">
          <a:blip r:embed="rId2">
            <a:extLst>
              <a:ext uri="{28A0092B-C50C-407E-A947-70E740481C1C}">
                <a14:useLocalDpi xmlns:a14="http://schemas.microsoft.com/office/drawing/2010/main" val="0"/>
              </a:ext>
            </a:extLst>
          </a:blip>
          <a:srcRect r="5771"/>
          <a:stretch/>
        </p:blipFill>
        <p:spPr bwMode="auto">
          <a:xfrm>
            <a:off x="4866289" y="1410840"/>
            <a:ext cx="7147035" cy="52133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1320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5FDAD-0415-064F-AD41-D913607CD9CD}"/>
              </a:ext>
            </a:extLst>
          </p:cNvPr>
          <p:cNvSpPr txBox="1"/>
          <p:nvPr/>
        </p:nvSpPr>
        <p:spPr>
          <a:xfrm>
            <a:off x="525517" y="833372"/>
            <a:ext cx="11140966" cy="4893647"/>
          </a:xfrm>
          <a:prstGeom prst="rect">
            <a:avLst/>
          </a:prstGeom>
          <a:noFill/>
        </p:spPr>
        <p:txBody>
          <a:bodyPr wrap="square" rtlCol="0">
            <a:spAutoFit/>
          </a:bodyPr>
          <a:lstStyle/>
          <a:p>
            <a:pPr algn="l"/>
            <a:r>
              <a:rPr lang="en-US" sz="3200" dirty="0"/>
              <a:t>New frontiers:</a:t>
            </a:r>
          </a:p>
          <a:p>
            <a:pPr algn="l"/>
            <a:endParaRPr lang="en-US" sz="2800" dirty="0"/>
          </a:p>
          <a:p>
            <a:pPr marL="457200" indent="-457200" algn="l">
              <a:buFont typeface="Arial" panose="020B0604020202020204" pitchFamily="34" charset="0"/>
              <a:buChar char="•"/>
            </a:pPr>
            <a:r>
              <a:rPr lang="en-US" sz="2800" dirty="0"/>
              <a:t>Compositions as outcomes. </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dirty="0"/>
              <a:t>Repeat measured compositions in multilevel models – </a:t>
            </a:r>
          </a:p>
          <a:p>
            <a:pPr algn="l"/>
            <a:endParaRPr lang="en-US" sz="2800" dirty="0"/>
          </a:p>
          <a:p>
            <a:pPr algn="l"/>
            <a:r>
              <a:rPr lang="en-US" sz="2800" dirty="0"/>
              <a:t>(..back-transform ILR coordinates to assess change in the mean composition over time)</a:t>
            </a:r>
          </a:p>
        </p:txBody>
      </p:sp>
      <p:pic>
        <p:nvPicPr>
          <p:cNvPr id="4" name="Picture 3">
            <a:extLst>
              <a:ext uri="{FF2B5EF4-FFF2-40B4-BE49-F238E27FC236}">
                <a16:creationId xmlns:a16="http://schemas.microsoft.com/office/drawing/2014/main" id="{74C282B8-D1D6-34F8-77D6-2E96D3239A00}"/>
              </a:ext>
            </a:extLst>
          </p:cNvPr>
          <p:cNvPicPr>
            <a:picLocks noChangeAspect="1"/>
          </p:cNvPicPr>
          <p:nvPr/>
        </p:nvPicPr>
        <p:blipFill>
          <a:blip r:embed="rId3"/>
          <a:srcRect l="9438" t="19626" r="5450" b="23296"/>
          <a:stretch/>
        </p:blipFill>
        <p:spPr>
          <a:xfrm>
            <a:off x="5630238" y="1238509"/>
            <a:ext cx="6411074" cy="2418435"/>
          </a:xfrm>
          <a:prstGeom prst="rect">
            <a:avLst/>
          </a:prstGeom>
        </p:spPr>
      </p:pic>
    </p:spTree>
    <p:extLst>
      <p:ext uri="{BB962C8B-B14F-4D97-AF65-F5344CB8AC3E}">
        <p14:creationId xmlns:p14="http://schemas.microsoft.com/office/powerpoint/2010/main" val="363729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5FDAD-0415-064F-AD41-D913607CD9CD}"/>
              </a:ext>
            </a:extLst>
          </p:cNvPr>
          <p:cNvSpPr txBox="1"/>
          <p:nvPr/>
        </p:nvSpPr>
        <p:spPr>
          <a:xfrm>
            <a:off x="683172" y="486097"/>
            <a:ext cx="10499835" cy="584775"/>
          </a:xfrm>
          <a:prstGeom prst="rect">
            <a:avLst/>
          </a:prstGeom>
          <a:noFill/>
        </p:spPr>
        <p:txBody>
          <a:bodyPr wrap="square" rtlCol="0">
            <a:spAutoFit/>
          </a:bodyPr>
          <a:lstStyle/>
          <a:p>
            <a:pPr algn="ctr"/>
            <a:r>
              <a:rPr lang="en-US" sz="3200" dirty="0"/>
              <a:t>Reflections</a:t>
            </a:r>
          </a:p>
        </p:txBody>
      </p:sp>
      <p:sp>
        <p:nvSpPr>
          <p:cNvPr id="4" name="TextBox 3">
            <a:extLst>
              <a:ext uri="{FF2B5EF4-FFF2-40B4-BE49-F238E27FC236}">
                <a16:creationId xmlns:a16="http://schemas.microsoft.com/office/drawing/2014/main" id="{FDAE6EB6-49E4-BD6A-D4D4-9665036065FF}"/>
              </a:ext>
            </a:extLst>
          </p:cNvPr>
          <p:cNvSpPr txBox="1"/>
          <p:nvPr/>
        </p:nvSpPr>
        <p:spPr>
          <a:xfrm>
            <a:off x="551791" y="5031975"/>
            <a:ext cx="9427780" cy="1846659"/>
          </a:xfrm>
          <a:prstGeom prst="rect">
            <a:avLst/>
          </a:prstGeom>
          <a:noFill/>
        </p:spPr>
        <p:txBody>
          <a:bodyPr wrap="square">
            <a:spAutoFit/>
          </a:bodyPr>
          <a:lstStyle/>
          <a:p>
            <a:pPr marL="457200" indent="-457200" algn="l">
              <a:buFont typeface="Arial" panose="020B0604020202020204" pitchFamily="34" charset="0"/>
              <a:buChar char="•"/>
            </a:pPr>
            <a:r>
              <a:rPr lang="en-US" sz="2400" dirty="0"/>
              <a:t>Highly policy-relevant!</a:t>
            </a:r>
          </a:p>
          <a:p>
            <a:pPr marL="457200" indent="-457200" algn="l">
              <a:buFont typeface="Arial" panose="020B0604020202020204" pitchFamily="34" charset="0"/>
              <a:buChar char="•"/>
            </a:pPr>
            <a:endParaRPr lang="en-US" sz="2400" dirty="0"/>
          </a:p>
          <a:p>
            <a:pPr marL="457200" indent="-457200" algn="l">
              <a:buFont typeface="Arial" panose="020B0604020202020204" pitchFamily="34" charset="0"/>
              <a:buChar char="•"/>
            </a:pPr>
            <a:r>
              <a:rPr lang="en-US" sz="2400" dirty="0"/>
              <a:t>Be cautious with causal terminology </a:t>
            </a:r>
          </a:p>
          <a:p>
            <a:pPr algn="l"/>
            <a:r>
              <a:rPr lang="en-US" sz="2400" dirty="0"/>
              <a:t>      for this reason.</a:t>
            </a:r>
          </a:p>
          <a:p>
            <a:pPr marL="457200" indent="-457200" algn="l">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7E2D1AC0-2698-6336-099A-93BEA6B06458}"/>
              </a:ext>
            </a:extLst>
          </p:cNvPr>
          <p:cNvPicPr>
            <a:picLocks noChangeAspect="1"/>
          </p:cNvPicPr>
          <p:nvPr/>
        </p:nvPicPr>
        <p:blipFill rotWithShape="1">
          <a:blip r:embed="rId3"/>
          <a:srcRect l="9224" t="25595" r="33203" b="33639"/>
          <a:stretch/>
        </p:blipFill>
        <p:spPr>
          <a:xfrm>
            <a:off x="6201101" y="982555"/>
            <a:ext cx="6096000" cy="2428019"/>
          </a:xfrm>
          <a:prstGeom prst="rect">
            <a:avLst/>
          </a:prstGeom>
        </p:spPr>
      </p:pic>
      <p:pic>
        <p:nvPicPr>
          <p:cNvPr id="8" name="Picture 7">
            <a:extLst>
              <a:ext uri="{FF2B5EF4-FFF2-40B4-BE49-F238E27FC236}">
                <a16:creationId xmlns:a16="http://schemas.microsoft.com/office/drawing/2014/main" id="{CE91F747-D47A-FF42-B775-8A76824C70B6}"/>
              </a:ext>
            </a:extLst>
          </p:cNvPr>
          <p:cNvPicPr>
            <a:picLocks noChangeAspect="1"/>
          </p:cNvPicPr>
          <p:nvPr/>
        </p:nvPicPr>
        <p:blipFill rotWithShape="1">
          <a:blip r:embed="rId4"/>
          <a:srcRect l="11035" t="15172" r="39224" b="62348"/>
          <a:stretch/>
        </p:blipFill>
        <p:spPr>
          <a:xfrm>
            <a:off x="115611" y="1087361"/>
            <a:ext cx="5728141" cy="1456141"/>
          </a:xfrm>
          <a:prstGeom prst="rect">
            <a:avLst/>
          </a:prstGeom>
        </p:spPr>
      </p:pic>
      <p:pic>
        <p:nvPicPr>
          <p:cNvPr id="9" name="Picture 8">
            <a:extLst>
              <a:ext uri="{FF2B5EF4-FFF2-40B4-BE49-F238E27FC236}">
                <a16:creationId xmlns:a16="http://schemas.microsoft.com/office/drawing/2014/main" id="{35DCCEB5-FD69-DD90-B82A-07EA0AC4CE0F}"/>
              </a:ext>
            </a:extLst>
          </p:cNvPr>
          <p:cNvPicPr>
            <a:picLocks noChangeAspect="1"/>
          </p:cNvPicPr>
          <p:nvPr/>
        </p:nvPicPr>
        <p:blipFill rotWithShape="1">
          <a:blip r:embed="rId4"/>
          <a:srcRect l="11035" t="71476" r="39224"/>
          <a:stretch/>
        </p:blipFill>
        <p:spPr>
          <a:xfrm>
            <a:off x="115611" y="2485268"/>
            <a:ext cx="5728141" cy="1847695"/>
          </a:xfrm>
          <a:prstGeom prst="rect">
            <a:avLst/>
          </a:prstGeom>
        </p:spPr>
      </p:pic>
      <p:pic>
        <p:nvPicPr>
          <p:cNvPr id="13" name="Picture 12">
            <a:extLst>
              <a:ext uri="{FF2B5EF4-FFF2-40B4-BE49-F238E27FC236}">
                <a16:creationId xmlns:a16="http://schemas.microsoft.com/office/drawing/2014/main" id="{1B7CD356-7391-10BF-F2CF-B8AC3F01CC77}"/>
              </a:ext>
            </a:extLst>
          </p:cNvPr>
          <p:cNvPicPr>
            <a:picLocks noChangeAspect="1"/>
          </p:cNvPicPr>
          <p:nvPr/>
        </p:nvPicPr>
        <p:blipFill rotWithShape="1">
          <a:blip r:embed="rId5"/>
          <a:srcRect l="2155" t="29425" r="27845" b="9732"/>
          <a:stretch/>
        </p:blipFill>
        <p:spPr>
          <a:xfrm>
            <a:off x="6115201" y="3851671"/>
            <a:ext cx="5955930" cy="2911951"/>
          </a:xfrm>
          <a:prstGeom prst="rect">
            <a:avLst/>
          </a:prstGeom>
        </p:spPr>
      </p:pic>
    </p:spTree>
    <p:extLst>
      <p:ext uri="{BB962C8B-B14F-4D97-AF65-F5344CB8AC3E}">
        <p14:creationId xmlns:p14="http://schemas.microsoft.com/office/powerpoint/2010/main" val="80465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5FDAD-0415-064F-AD41-D913607CD9CD}"/>
              </a:ext>
            </a:extLst>
          </p:cNvPr>
          <p:cNvSpPr txBox="1"/>
          <p:nvPr/>
        </p:nvSpPr>
        <p:spPr>
          <a:xfrm>
            <a:off x="683172" y="580691"/>
            <a:ext cx="10499835" cy="584775"/>
          </a:xfrm>
          <a:prstGeom prst="rect">
            <a:avLst/>
          </a:prstGeom>
          <a:noFill/>
        </p:spPr>
        <p:txBody>
          <a:bodyPr wrap="square" rtlCol="0">
            <a:spAutoFit/>
          </a:bodyPr>
          <a:lstStyle/>
          <a:p>
            <a:pPr algn="ctr"/>
            <a:r>
              <a:rPr lang="en-US" sz="3200" dirty="0"/>
              <a:t>Reflections</a:t>
            </a:r>
          </a:p>
        </p:txBody>
      </p:sp>
      <p:sp>
        <p:nvSpPr>
          <p:cNvPr id="4" name="TextBox 3">
            <a:extLst>
              <a:ext uri="{FF2B5EF4-FFF2-40B4-BE49-F238E27FC236}">
                <a16:creationId xmlns:a16="http://schemas.microsoft.com/office/drawing/2014/main" id="{FDAE6EB6-49E4-BD6A-D4D4-9665036065FF}"/>
              </a:ext>
            </a:extLst>
          </p:cNvPr>
          <p:cNvSpPr txBox="1"/>
          <p:nvPr/>
        </p:nvSpPr>
        <p:spPr>
          <a:xfrm>
            <a:off x="257501" y="1791287"/>
            <a:ext cx="10925506" cy="1200329"/>
          </a:xfrm>
          <a:prstGeom prst="rect">
            <a:avLst/>
          </a:prstGeom>
          <a:noFill/>
        </p:spPr>
        <p:txBody>
          <a:bodyPr wrap="square">
            <a:spAutoFit/>
          </a:bodyPr>
          <a:lstStyle/>
          <a:p>
            <a:pPr marL="457200" indent="-457200" algn="l">
              <a:buFont typeface="Arial" panose="020B0604020202020204" pitchFamily="34" charset="0"/>
              <a:buChar char="•"/>
            </a:pPr>
            <a:r>
              <a:rPr lang="en-US" sz="2400" dirty="0"/>
              <a:t>Focus on methodological </a:t>
            </a:r>
            <a:r>
              <a:rPr lang="en-US" sz="2400" b="1" dirty="0"/>
              <a:t>novelty</a:t>
            </a:r>
            <a:r>
              <a:rPr lang="en-US" sz="2400" dirty="0"/>
              <a:t> and “</a:t>
            </a:r>
            <a:r>
              <a:rPr lang="en-US" sz="2400" b="1" dirty="0"/>
              <a:t>methodological</a:t>
            </a:r>
            <a:r>
              <a:rPr lang="en-US" sz="2400" dirty="0"/>
              <a:t> </a:t>
            </a:r>
            <a:r>
              <a:rPr lang="en-US" sz="2400" b="1" dirty="0"/>
              <a:t>robustness </a:t>
            </a:r>
            <a:r>
              <a:rPr lang="en-US" sz="2400" i="1" dirty="0"/>
              <a:t>compared to prior studies which do not account for the relative nature of daily time-use</a:t>
            </a:r>
            <a:r>
              <a:rPr lang="en-US" sz="2400" dirty="0"/>
              <a:t>”.</a:t>
            </a:r>
          </a:p>
        </p:txBody>
      </p:sp>
      <p:sp>
        <p:nvSpPr>
          <p:cNvPr id="3" name="TextBox 2">
            <a:extLst>
              <a:ext uri="{FF2B5EF4-FFF2-40B4-BE49-F238E27FC236}">
                <a16:creationId xmlns:a16="http://schemas.microsoft.com/office/drawing/2014/main" id="{22262EC0-1D1B-60A6-AF32-E860718178A9}"/>
              </a:ext>
            </a:extLst>
          </p:cNvPr>
          <p:cNvSpPr txBox="1"/>
          <p:nvPr/>
        </p:nvSpPr>
        <p:spPr>
          <a:xfrm>
            <a:off x="239109" y="3291456"/>
            <a:ext cx="11713782" cy="2308324"/>
          </a:xfrm>
          <a:prstGeom prst="rect">
            <a:avLst/>
          </a:prstGeom>
          <a:noFill/>
        </p:spPr>
        <p:txBody>
          <a:bodyPr wrap="square">
            <a:spAutoFit/>
          </a:bodyPr>
          <a:lstStyle/>
          <a:p>
            <a:pPr marL="457200" indent="-457200">
              <a:buFont typeface="Arial" panose="020B0604020202020204" pitchFamily="34" charset="0"/>
              <a:buChar char="•"/>
            </a:pPr>
            <a:r>
              <a:rPr lang="en-US" sz="2400" dirty="0"/>
              <a:t>It needs to be interpretable to a reviewer, so minimize technical aspects (ILR) etc. </a:t>
            </a:r>
          </a:p>
          <a:p>
            <a:pPr marL="457200" indent="-457200">
              <a:buFont typeface="Arial" panose="020B0604020202020204" pitchFamily="34" charset="0"/>
              <a:buChar char="•"/>
            </a:pPr>
            <a:endParaRPr lang="en-US" sz="2400" dirty="0"/>
          </a:p>
          <a:p>
            <a:r>
              <a:rPr lang="en-US" sz="2400" dirty="0"/>
              <a:t>Specify the ILR / substitution modeling approach in the methods and thereafter use ordinary, interpretable language thereafter. Where possible, avoid “</a:t>
            </a:r>
            <a:r>
              <a:rPr lang="en-US" sz="2400" b="1" dirty="0"/>
              <a:t>components</a:t>
            </a:r>
            <a:r>
              <a:rPr lang="en-US" sz="2400" dirty="0"/>
              <a:t>”, “</a:t>
            </a:r>
            <a:r>
              <a:rPr lang="en-US" sz="2400" b="1" dirty="0"/>
              <a:t>substitution</a:t>
            </a:r>
            <a:r>
              <a:rPr lang="en-US" sz="2400" dirty="0"/>
              <a:t>”, </a:t>
            </a:r>
            <a:r>
              <a:rPr lang="en-US" sz="2400" b="1" dirty="0"/>
              <a:t>“bases”, “pivot”. Try: </a:t>
            </a:r>
            <a:r>
              <a:rPr lang="en-US" sz="2400" dirty="0"/>
              <a:t>“</a:t>
            </a:r>
            <a:r>
              <a:rPr lang="en-US" sz="2400" i="1" dirty="0"/>
              <a:t>reallocation</a:t>
            </a:r>
            <a:r>
              <a:rPr lang="en-US" sz="2400" dirty="0"/>
              <a:t>” or better: “replacing X-minutes”</a:t>
            </a:r>
          </a:p>
          <a:p>
            <a:pPr algn="l"/>
            <a:r>
              <a:rPr lang="en-US" sz="2400" dirty="0"/>
              <a:t>		</a:t>
            </a:r>
          </a:p>
        </p:txBody>
      </p:sp>
    </p:spTree>
    <p:extLst>
      <p:ext uri="{BB962C8B-B14F-4D97-AF65-F5344CB8AC3E}">
        <p14:creationId xmlns:p14="http://schemas.microsoft.com/office/powerpoint/2010/main" val="336655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F1C1-4B61-4B23-92A5-DB90AC2F2211}"/>
              </a:ext>
            </a:extLst>
          </p:cNvPr>
          <p:cNvSpPr>
            <a:spLocks noGrp="1"/>
          </p:cNvSpPr>
          <p:nvPr>
            <p:ph type="title"/>
          </p:nvPr>
        </p:nvSpPr>
        <p:spPr/>
        <p:txBody>
          <a:bodyPr/>
          <a:lstStyle/>
          <a:p>
            <a:r>
              <a:rPr lang="en-GB" dirty="0"/>
              <a:t>Absolute vs Relative Data</a:t>
            </a:r>
          </a:p>
        </p:txBody>
      </p:sp>
      <p:sp>
        <p:nvSpPr>
          <p:cNvPr id="3" name="Content Placeholder 2">
            <a:extLst>
              <a:ext uri="{FF2B5EF4-FFF2-40B4-BE49-F238E27FC236}">
                <a16:creationId xmlns:a16="http://schemas.microsoft.com/office/drawing/2014/main" id="{4BDAD34D-DEEC-4011-9637-952695F17AFC}"/>
              </a:ext>
            </a:extLst>
          </p:cNvPr>
          <p:cNvSpPr>
            <a:spLocks noGrp="1"/>
          </p:cNvSpPr>
          <p:nvPr>
            <p:ph sz="quarter" idx="11"/>
          </p:nvPr>
        </p:nvSpPr>
        <p:spPr>
          <a:xfrm>
            <a:off x="379562" y="1978575"/>
            <a:ext cx="10898038" cy="2574985"/>
          </a:xfrm>
        </p:spPr>
        <p:txBody>
          <a:bodyPr>
            <a:normAutofit fontScale="62500" lnSpcReduction="20000"/>
          </a:bodyPr>
          <a:lstStyle/>
          <a:p>
            <a:r>
              <a:rPr lang="en-GB" dirty="0"/>
              <a:t>Distinguishes </a:t>
            </a:r>
            <a:r>
              <a:rPr lang="en-GB" b="1" dirty="0"/>
              <a:t>absolute</a:t>
            </a:r>
            <a:r>
              <a:rPr lang="en-GB" dirty="0"/>
              <a:t> from </a:t>
            </a:r>
            <a:r>
              <a:rPr lang="en-GB" b="1" dirty="0"/>
              <a:t>relative </a:t>
            </a:r>
            <a:r>
              <a:rPr lang="en-GB" dirty="0"/>
              <a:t>data.</a:t>
            </a:r>
            <a:endParaRPr lang="en-GB" b="1" dirty="0"/>
          </a:p>
          <a:p>
            <a:endParaRPr lang="en-GB" dirty="0"/>
          </a:p>
          <a:p>
            <a:r>
              <a:rPr lang="en-GB" dirty="0"/>
              <a:t>Step count, TDEE, consumption are </a:t>
            </a:r>
            <a:r>
              <a:rPr lang="en-GB" b="1" dirty="0"/>
              <a:t>absolute</a:t>
            </a:r>
            <a:r>
              <a:rPr lang="en-GB" dirty="0"/>
              <a:t> quantities with no clear/only a theoretical limit. </a:t>
            </a:r>
          </a:p>
          <a:p>
            <a:pPr marL="0" indent="0">
              <a:buNone/>
            </a:pPr>
            <a:endParaRPr lang="en-GB" dirty="0"/>
          </a:p>
          <a:p>
            <a:r>
              <a:rPr lang="en-GB" dirty="0"/>
              <a:t>Daily movement, cocktail ingredients, average meal, daily </a:t>
            </a:r>
            <a:r>
              <a:rPr lang="en-GB" i="1" dirty="0"/>
              <a:t>nutrition consumption </a:t>
            </a:r>
            <a:r>
              <a:rPr lang="en-GB" dirty="0"/>
              <a:t>are all </a:t>
            </a:r>
            <a:r>
              <a:rPr lang="en-GB" b="1" dirty="0"/>
              <a:t>relative </a:t>
            </a:r>
            <a:r>
              <a:rPr lang="en-GB" dirty="0"/>
              <a:t>quantities, and are “bounded”.  </a:t>
            </a:r>
          </a:p>
          <a:p>
            <a:pPr marL="0" indent="0">
              <a:buNone/>
            </a:pPr>
            <a:endParaRPr lang="en-GB" dirty="0"/>
          </a:p>
          <a:p>
            <a:pPr marL="0" indent="0">
              <a:buNone/>
            </a:pPr>
            <a:endParaRPr lang="en-GB" dirty="0"/>
          </a:p>
          <a:p>
            <a:pPr marL="0" indent="0">
              <a:buNone/>
            </a:pPr>
            <a:endParaRPr lang="en-GB" dirty="0"/>
          </a:p>
          <a:p>
            <a:endParaRPr lang="en-GB" dirty="0"/>
          </a:p>
          <a:p>
            <a:endParaRPr lang="en-GB" dirty="0"/>
          </a:p>
          <a:p>
            <a:endParaRPr lang="en-GB" dirty="0"/>
          </a:p>
          <a:p>
            <a:pPr marL="0" indent="0">
              <a:buNone/>
            </a:pPr>
            <a:endParaRPr lang="en-GB" dirty="0"/>
          </a:p>
          <a:p>
            <a:endParaRPr lang="en-GB" dirty="0"/>
          </a:p>
          <a:p>
            <a:endParaRPr lang="en-GB" dirty="0"/>
          </a:p>
          <a:p>
            <a:pPr marL="0" indent="0">
              <a:buNone/>
            </a:pPr>
            <a:endParaRPr lang="en-GB" dirty="0"/>
          </a:p>
        </p:txBody>
      </p:sp>
      <p:pic>
        <p:nvPicPr>
          <p:cNvPr id="4" name="Picture 3">
            <a:extLst>
              <a:ext uri="{FF2B5EF4-FFF2-40B4-BE49-F238E27FC236}">
                <a16:creationId xmlns:a16="http://schemas.microsoft.com/office/drawing/2014/main" id="{CAB328F4-4277-40BD-881C-904ECA675D2D}"/>
              </a:ext>
            </a:extLst>
          </p:cNvPr>
          <p:cNvPicPr>
            <a:picLocks noChangeAspect="1"/>
          </p:cNvPicPr>
          <p:nvPr/>
        </p:nvPicPr>
        <p:blipFill>
          <a:blip r:embed="rId3"/>
          <a:stretch>
            <a:fillRect/>
          </a:stretch>
        </p:blipFill>
        <p:spPr>
          <a:xfrm>
            <a:off x="8724900" y="4363512"/>
            <a:ext cx="3538282" cy="2494488"/>
          </a:xfrm>
          <a:prstGeom prst="rect">
            <a:avLst/>
          </a:prstGeom>
        </p:spPr>
      </p:pic>
      <p:pic>
        <p:nvPicPr>
          <p:cNvPr id="5" name="Picture 4">
            <a:extLst>
              <a:ext uri="{FF2B5EF4-FFF2-40B4-BE49-F238E27FC236}">
                <a16:creationId xmlns:a16="http://schemas.microsoft.com/office/drawing/2014/main" id="{82F9F962-879A-46C6-A323-339056EA5812}"/>
              </a:ext>
            </a:extLst>
          </p:cNvPr>
          <p:cNvPicPr>
            <a:picLocks noChangeAspect="1"/>
          </p:cNvPicPr>
          <p:nvPr/>
        </p:nvPicPr>
        <p:blipFill rotWithShape="1">
          <a:blip r:embed="rId4"/>
          <a:srcRect l="27500" t="11111" r="20104" b="10555"/>
          <a:stretch/>
        </p:blipFill>
        <p:spPr>
          <a:xfrm>
            <a:off x="203200" y="4650597"/>
            <a:ext cx="2394856" cy="2013964"/>
          </a:xfrm>
          <a:prstGeom prst="rect">
            <a:avLst/>
          </a:prstGeom>
        </p:spPr>
      </p:pic>
    </p:spTree>
    <p:extLst>
      <p:ext uri="{BB962C8B-B14F-4D97-AF65-F5344CB8AC3E}">
        <p14:creationId xmlns:p14="http://schemas.microsoft.com/office/powerpoint/2010/main" val="49669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35FDAD-0415-064F-AD41-D913607CD9CD}"/>
              </a:ext>
            </a:extLst>
          </p:cNvPr>
          <p:cNvSpPr txBox="1"/>
          <p:nvPr/>
        </p:nvSpPr>
        <p:spPr>
          <a:xfrm>
            <a:off x="683172" y="580691"/>
            <a:ext cx="10499835" cy="584775"/>
          </a:xfrm>
          <a:prstGeom prst="rect">
            <a:avLst/>
          </a:prstGeom>
          <a:noFill/>
        </p:spPr>
        <p:txBody>
          <a:bodyPr wrap="square" rtlCol="0">
            <a:spAutoFit/>
          </a:bodyPr>
          <a:lstStyle/>
          <a:p>
            <a:pPr algn="ctr"/>
            <a:r>
              <a:rPr lang="en-US" sz="3200" dirty="0"/>
              <a:t>Reflections</a:t>
            </a:r>
          </a:p>
        </p:txBody>
      </p:sp>
      <p:sp>
        <p:nvSpPr>
          <p:cNvPr id="3" name="TextBox 2">
            <a:extLst>
              <a:ext uri="{FF2B5EF4-FFF2-40B4-BE49-F238E27FC236}">
                <a16:creationId xmlns:a16="http://schemas.microsoft.com/office/drawing/2014/main" id="{22262EC0-1D1B-60A6-AF32-E860718178A9}"/>
              </a:ext>
            </a:extLst>
          </p:cNvPr>
          <p:cNvSpPr txBox="1"/>
          <p:nvPr/>
        </p:nvSpPr>
        <p:spPr>
          <a:xfrm>
            <a:off x="239109" y="2072029"/>
            <a:ext cx="11713782" cy="3785652"/>
          </a:xfrm>
          <a:prstGeom prst="rect">
            <a:avLst/>
          </a:prstGeom>
          <a:noFill/>
        </p:spPr>
        <p:txBody>
          <a:bodyPr wrap="square">
            <a:spAutoFit/>
          </a:bodyPr>
          <a:lstStyle/>
          <a:p>
            <a:pPr algn="l"/>
            <a:endParaRPr lang="en-US" sz="2400" dirty="0"/>
          </a:p>
          <a:p>
            <a:pPr marL="457200" indent="-457200" algn="l">
              <a:buFont typeface="Arial" panose="020B0604020202020204" pitchFamily="34" charset="0"/>
              <a:buChar char="•"/>
            </a:pPr>
            <a:r>
              <a:rPr lang="en-US" sz="2400" dirty="0"/>
              <a:t>A) “</a:t>
            </a:r>
            <a:r>
              <a:rPr lang="en-US" sz="2400" i="1" dirty="0"/>
              <a:t>When modelling the theoretical change in cancer risk from changes to the average daily composition, replacing just six minutes of MVPA with sleep was associated with a XX (YY-ZZ) reduction in risk</a:t>
            </a:r>
            <a:r>
              <a:rPr lang="en-US" sz="2400" dirty="0"/>
              <a:t>” </a:t>
            </a:r>
          </a:p>
          <a:p>
            <a:pPr algn="l"/>
            <a:endParaRPr lang="en-US" sz="2400" dirty="0"/>
          </a:p>
          <a:p>
            <a:pPr marL="457200" indent="-457200" algn="l">
              <a:buFont typeface="Arial" panose="020B0604020202020204" pitchFamily="34" charset="0"/>
              <a:buChar char="•"/>
            </a:pPr>
            <a:endParaRPr lang="en-US" sz="2400" dirty="0"/>
          </a:p>
          <a:p>
            <a:pPr marL="457200" indent="-457200" algn="l">
              <a:buFont typeface="Arial" panose="020B0604020202020204" pitchFamily="34" charset="0"/>
              <a:buChar char="•"/>
            </a:pPr>
            <a:r>
              <a:rPr lang="en-US" sz="2400" dirty="0"/>
              <a:t>B) “</a:t>
            </a:r>
            <a:r>
              <a:rPr lang="en-US" sz="2400" i="1" dirty="0"/>
              <a:t>Isotemporal substitutions between components around the sample mean composition were conducted to predict the relative causal effect on cancer risk by substituting six minutes of MVPA to sleep whilst holding other components constant.</a:t>
            </a:r>
            <a:r>
              <a:rPr lang="en-US" sz="2400" dirty="0"/>
              <a:t>”</a:t>
            </a:r>
          </a:p>
        </p:txBody>
      </p:sp>
      <p:sp>
        <p:nvSpPr>
          <p:cNvPr id="5" name="TextBox 4">
            <a:extLst>
              <a:ext uri="{FF2B5EF4-FFF2-40B4-BE49-F238E27FC236}">
                <a16:creationId xmlns:a16="http://schemas.microsoft.com/office/drawing/2014/main" id="{FDAE6EB6-49E4-BD6A-D4D4-9665036065FF}"/>
              </a:ext>
            </a:extLst>
          </p:cNvPr>
          <p:cNvSpPr txBox="1"/>
          <p:nvPr/>
        </p:nvSpPr>
        <p:spPr>
          <a:xfrm>
            <a:off x="633247" y="1517898"/>
            <a:ext cx="10925506" cy="461665"/>
          </a:xfrm>
          <a:prstGeom prst="rect">
            <a:avLst/>
          </a:prstGeom>
          <a:noFill/>
        </p:spPr>
        <p:txBody>
          <a:bodyPr wrap="square">
            <a:spAutoFit/>
          </a:bodyPr>
          <a:lstStyle/>
          <a:p>
            <a:pPr algn="ctr"/>
            <a:r>
              <a:rPr lang="en-US" sz="2400" b="1" dirty="0"/>
              <a:t>Quiz – You are reviewer #2 and Angel sent you the following: </a:t>
            </a:r>
          </a:p>
        </p:txBody>
      </p:sp>
    </p:spTree>
    <p:extLst>
      <p:ext uri="{BB962C8B-B14F-4D97-AF65-F5344CB8AC3E}">
        <p14:creationId xmlns:p14="http://schemas.microsoft.com/office/powerpoint/2010/main" val="40031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appy sad Meme Generator">
            <a:extLst>
              <a:ext uri="{FF2B5EF4-FFF2-40B4-BE49-F238E27FC236}">
                <a16:creationId xmlns:a16="http://schemas.microsoft.com/office/drawing/2014/main" id="{747AE99A-CB14-50C1-0599-4916A85ED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589" y="2205628"/>
            <a:ext cx="4938400" cy="3753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35FDAD-0415-064F-AD41-D913607CD9CD}"/>
              </a:ext>
            </a:extLst>
          </p:cNvPr>
          <p:cNvSpPr txBox="1"/>
          <p:nvPr/>
        </p:nvSpPr>
        <p:spPr>
          <a:xfrm>
            <a:off x="683172" y="580691"/>
            <a:ext cx="10499835" cy="584775"/>
          </a:xfrm>
          <a:prstGeom prst="rect">
            <a:avLst/>
          </a:prstGeom>
          <a:noFill/>
        </p:spPr>
        <p:txBody>
          <a:bodyPr wrap="square" rtlCol="0">
            <a:spAutoFit/>
          </a:bodyPr>
          <a:lstStyle/>
          <a:p>
            <a:pPr algn="ctr"/>
            <a:r>
              <a:rPr lang="en-US" sz="3200" dirty="0"/>
              <a:t>Reflections</a:t>
            </a:r>
          </a:p>
        </p:txBody>
      </p:sp>
      <p:sp>
        <p:nvSpPr>
          <p:cNvPr id="3" name="TextBox 2">
            <a:extLst>
              <a:ext uri="{FF2B5EF4-FFF2-40B4-BE49-F238E27FC236}">
                <a16:creationId xmlns:a16="http://schemas.microsoft.com/office/drawing/2014/main" id="{22262EC0-1D1B-60A6-AF32-E860718178A9}"/>
              </a:ext>
            </a:extLst>
          </p:cNvPr>
          <p:cNvSpPr txBox="1"/>
          <p:nvPr/>
        </p:nvSpPr>
        <p:spPr>
          <a:xfrm>
            <a:off x="239109" y="1825450"/>
            <a:ext cx="9304284" cy="4154984"/>
          </a:xfrm>
          <a:prstGeom prst="rect">
            <a:avLst/>
          </a:prstGeom>
          <a:noFill/>
        </p:spPr>
        <p:txBody>
          <a:bodyPr wrap="square">
            <a:spAutoFit/>
          </a:bodyPr>
          <a:lstStyle/>
          <a:p>
            <a:pPr algn="l"/>
            <a:endParaRPr lang="en-US" sz="2400" dirty="0"/>
          </a:p>
          <a:p>
            <a:pPr marL="457200" indent="-457200" algn="l">
              <a:buFont typeface="Arial" panose="020B0604020202020204" pitchFamily="34" charset="0"/>
              <a:buChar char="•"/>
            </a:pPr>
            <a:r>
              <a:rPr lang="en-US" sz="2400" dirty="0"/>
              <a:t>“</a:t>
            </a:r>
            <a:r>
              <a:rPr lang="en-US" sz="2400" i="1" dirty="0"/>
              <a:t>When modelling the theoretical change in risk from changes to the average daily composition, replacing just six minutes of MVPA with sleep was associated with a XX (YY-ZZ) reduction in risk</a:t>
            </a:r>
            <a:r>
              <a:rPr lang="en-US" sz="2400" dirty="0"/>
              <a:t>” </a:t>
            </a:r>
          </a:p>
          <a:p>
            <a:pPr algn="l"/>
            <a:endParaRPr lang="en-US" sz="2400" dirty="0"/>
          </a:p>
          <a:p>
            <a:pPr marL="457200" indent="-457200" algn="l">
              <a:buFont typeface="Arial" panose="020B0604020202020204" pitchFamily="34" charset="0"/>
              <a:buChar char="•"/>
            </a:pPr>
            <a:endParaRPr lang="en-US" sz="2400" dirty="0"/>
          </a:p>
          <a:p>
            <a:pPr marL="457200" indent="-457200" algn="l">
              <a:buFont typeface="Arial" panose="020B0604020202020204" pitchFamily="34" charset="0"/>
              <a:buChar char="•"/>
            </a:pPr>
            <a:r>
              <a:rPr lang="en-US" sz="2400" dirty="0"/>
              <a:t>“</a:t>
            </a:r>
            <a:r>
              <a:rPr lang="en-US" sz="2400" i="1" dirty="0"/>
              <a:t>Isotemporal substitutions between components around the sample mean composition were conducted to predict the relative causal effect on risk by substituting six minutes of MVPA to sleep whilst holding other components constant.</a:t>
            </a:r>
            <a:r>
              <a:rPr lang="en-US" sz="2400" dirty="0"/>
              <a:t>”</a:t>
            </a:r>
          </a:p>
        </p:txBody>
      </p:sp>
      <p:cxnSp>
        <p:nvCxnSpPr>
          <p:cNvPr id="6" name="Straight Connector 5">
            <a:extLst>
              <a:ext uri="{FF2B5EF4-FFF2-40B4-BE49-F238E27FC236}">
                <a16:creationId xmlns:a16="http://schemas.microsoft.com/office/drawing/2014/main" id="{C6AAB030-C6A9-90BC-8FFF-421CC56DE47C}"/>
              </a:ext>
            </a:extLst>
          </p:cNvPr>
          <p:cNvCxnSpPr>
            <a:cxnSpLocks/>
          </p:cNvCxnSpPr>
          <p:nvPr/>
        </p:nvCxnSpPr>
        <p:spPr>
          <a:xfrm flipH="1">
            <a:off x="399392" y="4071710"/>
            <a:ext cx="11714617"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18512EE-7F2E-7164-0C2C-A073FFB85CDD}"/>
              </a:ext>
            </a:extLst>
          </p:cNvPr>
          <p:cNvSpPr txBox="1"/>
          <p:nvPr/>
        </p:nvSpPr>
        <p:spPr>
          <a:xfrm>
            <a:off x="10804635" y="3687915"/>
            <a:ext cx="1978574" cy="369332"/>
          </a:xfrm>
          <a:prstGeom prst="rect">
            <a:avLst/>
          </a:prstGeom>
          <a:noFill/>
        </p:spPr>
        <p:txBody>
          <a:bodyPr wrap="square" rtlCol="0">
            <a:spAutoFit/>
          </a:bodyPr>
          <a:lstStyle/>
          <a:p>
            <a:pPr algn="l"/>
            <a:r>
              <a:rPr lang="en-US" dirty="0">
                <a:solidFill>
                  <a:schemeClr val="bg1"/>
                </a:solidFill>
              </a:rPr>
              <a:t>Reviewer 2</a:t>
            </a:r>
            <a:endParaRPr lang="en-GB" dirty="0">
              <a:solidFill>
                <a:schemeClr val="bg1"/>
              </a:solidFill>
            </a:endParaRPr>
          </a:p>
        </p:txBody>
      </p:sp>
      <p:sp>
        <p:nvSpPr>
          <p:cNvPr id="8" name="TextBox 7">
            <a:extLst>
              <a:ext uri="{FF2B5EF4-FFF2-40B4-BE49-F238E27FC236}">
                <a16:creationId xmlns:a16="http://schemas.microsoft.com/office/drawing/2014/main" id="{86A7D8B4-BF8D-43DF-E2F5-63C73C7D3F16}"/>
              </a:ext>
            </a:extLst>
          </p:cNvPr>
          <p:cNvSpPr txBox="1"/>
          <p:nvPr/>
        </p:nvSpPr>
        <p:spPr>
          <a:xfrm>
            <a:off x="10804635" y="5539534"/>
            <a:ext cx="1978574" cy="369332"/>
          </a:xfrm>
          <a:prstGeom prst="rect">
            <a:avLst/>
          </a:prstGeom>
          <a:noFill/>
        </p:spPr>
        <p:txBody>
          <a:bodyPr wrap="square" rtlCol="0">
            <a:spAutoFit/>
          </a:bodyPr>
          <a:lstStyle/>
          <a:p>
            <a:pPr algn="l"/>
            <a:r>
              <a:rPr lang="en-US" dirty="0">
                <a:solidFill>
                  <a:schemeClr val="bg1"/>
                </a:solidFill>
              </a:rPr>
              <a:t>Reviewer 2</a:t>
            </a:r>
            <a:endParaRPr lang="en-GB" dirty="0">
              <a:solidFill>
                <a:schemeClr val="bg1"/>
              </a:solidFill>
            </a:endParaRPr>
          </a:p>
        </p:txBody>
      </p:sp>
    </p:spTree>
    <p:extLst>
      <p:ext uri="{BB962C8B-B14F-4D97-AF65-F5344CB8AC3E}">
        <p14:creationId xmlns:p14="http://schemas.microsoft.com/office/powerpoint/2010/main" val="354315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48BFD9-9755-4D20-B22D-FE800943F99A}"/>
              </a:ext>
            </a:extLst>
          </p:cNvPr>
          <p:cNvSpPr>
            <a:spLocks noGrp="1"/>
          </p:cNvSpPr>
          <p:nvPr>
            <p:ph sz="quarter" idx="11"/>
          </p:nvPr>
        </p:nvSpPr>
        <p:spPr>
          <a:xfrm>
            <a:off x="436935" y="1757538"/>
            <a:ext cx="11318130" cy="4609793"/>
          </a:xfrm>
        </p:spPr>
        <p:txBody>
          <a:bodyPr>
            <a:normAutofit fontScale="85000" lnSpcReduction="20000"/>
          </a:bodyPr>
          <a:lstStyle/>
          <a:p>
            <a:r>
              <a:rPr lang="en-GB" sz="1600" b="1" dirty="0"/>
              <a:t>Visualisation</a:t>
            </a:r>
            <a:r>
              <a:rPr lang="en-GB" sz="1600" dirty="0"/>
              <a:t> – CODA Pack</a:t>
            </a:r>
          </a:p>
          <a:p>
            <a:r>
              <a:rPr lang="en-GB" sz="1600" b="1" dirty="0"/>
              <a:t>Code Sources </a:t>
            </a:r>
            <a:r>
              <a:rPr lang="en-GB" sz="1600" dirty="0"/>
              <a:t>- OpenCoda.com </a:t>
            </a:r>
          </a:p>
          <a:p>
            <a:r>
              <a:rPr lang="en-GB" sz="1600" dirty="0"/>
              <a:t>Compositions package</a:t>
            </a:r>
          </a:p>
          <a:p>
            <a:r>
              <a:rPr lang="en-GB" sz="1600" dirty="0"/>
              <a:t>Seb / </a:t>
            </a:r>
            <a:r>
              <a:rPr lang="en-GB" sz="1600" dirty="0" err="1"/>
              <a:t>ProPASS</a:t>
            </a:r>
            <a:r>
              <a:rPr lang="en-GB" sz="1600" dirty="0"/>
              <a:t> ILR rotation code	</a:t>
            </a:r>
          </a:p>
          <a:p>
            <a:r>
              <a:rPr lang="en-GB" sz="1600" dirty="0"/>
              <a:t> </a:t>
            </a:r>
            <a:r>
              <a:rPr lang="pt-BR" sz="1600" dirty="0">
                <a:hlinkClick r:id="rId2"/>
              </a:rPr>
              <a:t>OSF | Lopes M.V.V., 2023ª</a:t>
            </a:r>
            <a:r>
              <a:rPr lang="pt-BR" sz="1600" dirty="0"/>
              <a:t>   -   </a:t>
            </a:r>
            <a:r>
              <a:rPr lang="en-GB" sz="1600" dirty="0">
                <a:hlinkClick r:id="rId3"/>
              </a:rPr>
              <a:t>Code</a:t>
            </a:r>
            <a:r>
              <a:rPr lang="en-GB" sz="1600" dirty="0"/>
              <a:t>   	</a:t>
            </a:r>
          </a:p>
          <a:p>
            <a:r>
              <a:rPr lang="en-GB" sz="1800" dirty="0">
                <a:hlinkClick r:id="rId4"/>
              </a:rPr>
              <a:t> </a:t>
            </a:r>
            <a:r>
              <a:rPr lang="en-GB" sz="1800" dirty="0" err="1">
                <a:hlinkClick r:id="rId4"/>
              </a:rPr>
              <a:t>epicoda</a:t>
            </a:r>
            <a:r>
              <a:rPr lang="en-GB" sz="1800" dirty="0">
                <a:hlinkClick r:id="rId4"/>
              </a:rPr>
              <a:t>/R at master · </a:t>
            </a:r>
            <a:r>
              <a:rPr lang="en-GB" sz="1800" dirty="0" err="1">
                <a:hlinkClick r:id="rId4"/>
              </a:rPr>
              <a:t>OxWearables</a:t>
            </a:r>
            <a:r>
              <a:rPr lang="en-GB" sz="1800" dirty="0">
                <a:hlinkClick r:id="rId4"/>
              </a:rPr>
              <a:t>/</a:t>
            </a:r>
            <a:r>
              <a:rPr lang="en-GB" sz="1800" dirty="0" err="1">
                <a:hlinkClick r:id="rId4"/>
              </a:rPr>
              <a:t>epicoda</a:t>
            </a:r>
            <a:r>
              <a:rPr lang="en-GB" sz="1800" dirty="0">
                <a:hlinkClick r:id="rId4"/>
              </a:rPr>
              <a:t> · GitHub</a:t>
            </a:r>
            <a:endParaRPr lang="en-GB" sz="1600" dirty="0"/>
          </a:p>
          <a:p>
            <a:r>
              <a:rPr lang="en-GB" sz="1600" dirty="0"/>
              <a:t>Seb / </a:t>
            </a:r>
            <a:r>
              <a:rPr lang="en-GB" sz="1600" dirty="0" err="1"/>
              <a:t>ProPASS</a:t>
            </a:r>
            <a:r>
              <a:rPr lang="en-GB" sz="1600" dirty="0"/>
              <a:t> ILR</a:t>
            </a:r>
          </a:p>
          <a:p>
            <a:r>
              <a:rPr lang="en-GB" sz="1600" dirty="0"/>
              <a:t>Myself</a:t>
            </a:r>
          </a:p>
          <a:p>
            <a:endParaRPr lang="en-GB" sz="1600" dirty="0"/>
          </a:p>
          <a:p>
            <a:pPr marL="228600" indent="-228600">
              <a:buAutoNum type="arabicPeriod"/>
            </a:pPr>
            <a:r>
              <a:rPr lang="en-US" sz="1600" dirty="0" err="1"/>
              <a:t>Dumuid</a:t>
            </a:r>
            <a:r>
              <a:rPr lang="en-US" sz="1600" dirty="0"/>
              <a:t> D, </a:t>
            </a:r>
            <a:r>
              <a:rPr lang="en-US" sz="1600" dirty="0" err="1"/>
              <a:t>Pedišić</a:t>
            </a:r>
            <a:r>
              <a:rPr lang="en-US" sz="1600" dirty="0"/>
              <a:t> Ž, Stanford TE, et al. The compositional </a:t>
            </a:r>
            <a:r>
              <a:rPr lang="en-US" sz="1600" dirty="0" err="1"/>
              <a:t>isotemporal</a:t>
            </a:r>
            <a:r>
              <a:rPr lang="en-US" sz="1600" dirty="0"/>
              <a:t> substitution model: A method for estimating changes in a health outcome for reallocation of time between sleep, physical activity and sedentary behaviour. </a:t>
            </a:r>
            <a:r>
              <a:rPr lang="en-US" sz="1600" i="1" dirty="0"/>
              <a:t>Statistical Methods in Medical Research</a:t>
            </a:r>
            <a:r>
              <a:rPr lang="pt-BR" sz="1600" dirty="0"/>
              <a:t>. 2019/03/01 2017;28(3):846-857. doi:10.1177/0962280217737805</a:t>
            </a:r>
          </a:p>
          <a:p>
            <a:pPr marL="228600" indent="-228600">
              <a:buAutoNum type="arabicPeriod"/>
            </a:pPr>
            <a:endParaRPr lang="pt-BR" sz="1600" dirty="0"/>
          </a:p>
          <a:p>
            <a:pPr marL="228600" indent="-228600">
              <a:buAutoNum type="arabicPeriod" startAt="2"/>
            </a:pPr>
            <a:r>
              <a:rPr lang="en-GB" sz="1600" dirty="0" err="1"/>
              <a:t>Dumuid</a:t>
            </a:r>
            <a:r>
              <a:rPr lang="en-GB" sz="1600" dirty="0"/>
              <a:t> D, </a:t>
            </a:r>
            <a:r>
              <a:rPr lang="en-GB" sz="1600" dirty="0" err="1"/>
              <a:t>Pedišić</a:t>
            </a:r>
            <a:r>
              <a:rPr lang="en-GB" sz="1600" dirty="0"/>
              <a:t> Ž, </a:t>
            </a:r>
            <a:r>
              <a:rPr lang="en-GB" sz="1600" dirty="0" err="1"/>
              <a:t>Palarea-Albaladejo</a:t>
            </a:r>
            <a:r>
              <a:rPr lang="en-GB" sz="1600" dirty="0"/>
              <a:t> J, Martín-Fernández JA, </a:t>
            </a:r>
            <a:r>
              <a:rPr lang="en-GB" sz="1600" dirty="0" err="1"/>
              <a:t>Hron</a:t>
            </a:r>
            <a:r>
              <a:rPr lang="en-GB" sz="1600" dirty="0"/>
              <a:t> K, Olds T. Compositional Data Analysis in Time-Use Epidemiology: What, Why, How. </a:t>
            </a:r>
            <a:r>
              <a:rPr lang="en-GB" sz="1600" i="1" dirty="0"/>
              <a:t>Int J Environ Res Public Health</a:t>
            </a:r>
            <a:r>
              <a:rPr lang="pt-BR" sz="1600" dirty="0"/>
              <a:t>. Mar 26 2020;17(7)doi:10.3390/ijerph17072220</a:t>
            </a:r>
          </a:p>
          <a:p>
            <a:pPr marL="228600" indent="-228600">
              <a:buAutoNum type="arabicPeriod" startAt="2"/>
            </a:pPr>
            <a:endParaRPr lang="en-US" sz="1600" b="0" i="0" dirty="0">
              <a:solidFill>
                <a:srgbClr val="000000"/>
              </a:solidFill>
              <a:effectLst/>
              <a:latin typeface="Open Sans" panose="020B0604020202020204" pitchFamily="34" charset="0"/>
            </a:endParaRPr>
          </a:p>
          <a:p>
            <a:pPr marL="228600" indent="-228600">
              <a:buAutoNum type="arabicPeriod" startAt="2"/>
            </a:pPr>
            <a:r>
              <a:rPr lang="en-US" sz="1600" b="0" i="0" dirty="0" err="1">
                <a:solidFill>
                  <a:schemeClr val="tx1">
                    <a:lumMod val="95000"/>
                    <a:lumOff val="5000"/>
                  </a:schemeClr>
                </a:solidFill>
                <a:effectLst/>
                <a:latin typeface="Open Sans" panose="020B0604020202020204" pitchFamily="34" charset="0"/>
              </a:rPr>
              <a:t>Boogaart</a:t>
            </a:r>
            <a:r>
              <a:rPr lang="en-US" sz="1600" b="0" i="0" dirty="0">
                <a:solidFill>
                  <a:schemeClr val="tx1">
                    <a:lumMod val="95000"/>
                    <a:lumOff val="5000"/>
                  </a:schemeClr>
                </a:solidFill>
                <a:effectLst/>
                <a:latin typeface="Open Sans" panose="020B0604020202020204" pitchFamily="34" charset="0"/>
              </a:rPr>
              <a:t>, K. and </a:t>
            </a:r>
            <a:r>
              <a:rPr lang="en-US" sz="1600" b="0" i="0" dirty="0" err="1">
                <a:solidFill>
                  <a:schemeClr val="tx1">
                    <a:lumMod val="95000"/>
                    <a:lumOff val="5000"/>
                  </a:schemeClr>
                </a:solidFill>
                <a:effectLst/>
                <a:latin typeface="Open Sans" panose="020B0604020202020204" pitchFamily="34" charset="0"/>
              </a:rPr>
              <a:t>Tolosana</a:t>
            </a:r>
            <a:r>
              <a:rPr lang="en-US" sz="1600" b="0" i="0" dirty="0">
                <a:solidFill>
                  <a:schemeClr val="tx1">
                    <a:lumMod val="95000"/>
                    <a:lumOff val="5000"/>
                  </a:schemeClr>
                </a:solidFill>
                <a:effectLst/>
                <a:latin typeface="Open Sans" panose="020B0604020202020204" pitchFamily="34" charset="0"/>
              </a:rPr>
              <a:t>-Delgado, R., n.d. </a:t>
            </a:r>
            <a:r>
              <a:rPr lang="en-US" sz="1600" b="0" i="1" dirty="0">
                <a:solidFill>
                  <a:schemeClr val="tx1">
                    <a:lumMod val="95000"/>
                    <a:lumOff val="5000"/>
                  </a:schemeClr>
                </a:solidFill>
                <a:effectLst/>
                <a:latin typeface="Open Sans" panose="020B0604020202020204" pitchFamily="34" charset="0"/>
              </a:rPr>
              <a:t>Analyzing Compositional Data with R</a:t>
            </a:r>
            <a:r>
              <a:rPr lang="en-US" sz="1600" b="0" i="0" dirty="0">
                <a:solidFill>
                  <a:schemeClr val="tx1">
                    <a:lumMod val="95000"/>
                    <a:lumOff val="5000"/>
                  </a:schemeClr>
                </a:solidFill>
                <a:effectLst/>
                <a:latin typeface="Open Sans" panose="020B0604020202020204" pitchFamily="34" charset="0"/>
              </a:rPr>
              <a:t>. Springer, Ed 2011</a:t>
            </a:r>
            <a:endParaRPr lang="en-GB" sz="1600" i="1" dirty="0"/>
          </a:p>
          <a:p>
            <a:pPr marL="0" indent="0">
              <a:buNone/>
            </a:pPr>
            <a:endParaRPr lang="en-GB" sz="1600" dirty="0"/>
          </a:p>
          <a:p>
            <a:endParaRPr lang="en-GB" sz="1600" dirty="0"/>
          </a:p>
          <a:p>
            <a:endParaRPr lang="en-GB" sz="1600" dirty="0"/>
          </a:p>
        </p:txBody>
      </p:sp>
      <p:sp>
        <p:nvSpPr>
          <p:cNvPr id="11" name="Title 10">
            <a:extLst>
              <a:ext uri="{FF2B5EF4-FFF2-40B4-BE49-F238E27FC236}">
                <a16:creationId xmlns:a16="http://schemas.microsoft.com/office/drawing/2014/main" id="{CCF0FAFD-5F5A-4CAB-AE1F-2D8F8A66D304}"/>
              </a:ext>
            </a:extLst>
          </p:cNvPr>
          <p:cNvSpPr>
            <a:spLocks noGrp="1"/>
          </p:cNvSpPr>
          <p:nvPr>
            <p:ph type="title"/>
          </p:nvPr>
        </p:nvSpPr>
        <p:spPr>
          <a:xfrm>
            <a:off x="379562" y="845389"/>
            <a:ext cx="10619117" cy="675186"/>
          </a:xfrm>
        </p:spPr>
        <p:txBody>
          <a:bodyPr>
            <a:normAutofit fontScale="90000"/>
          </a:bodyPr>
          <a:lstStyle/>
          <a:p>
            <a:r>
              <a:rPr lang="en-GB" dirty="0"/>
              <a:t>Resources</a:t>
            </a:r>
          </a:p>
        </p:txBody>
      </p:sp>
    </p:spTree>
    <p:extLst>
      <p:ext uri="{BB962C8B-B14F-4D97-AF65-F5344CB8AC3E}">
        <p14:creationId xmlns:p14="http://schemas.microsoft.com/office/powerpoint/2010/main" val="20384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48BFD9-9755-4D20-B22D-FE800943F99A}"/>
              </a:ext>
            </a:extLst>
          </p:cNvPr>
          <p:cNvSpPr>
            <a:spLocks noGrp="1"/>
          </p:cNvSpPr>
          <p:nvPr>
            <p:ph sz="quarter" idx="11"/>
          </p:nvPr>
        </p:nvSpPr>
        <p:spPr>
          <a:xfrm>
            <a:off x="379562" y="2225615"/>
            <a:ext cx="11545738" cy="4238685"/>
          </a:xfrm>
        </p:spPr>
        <p:txBody>
          <a:bodyPr>
            <a:normAutofit/>
          </a:bodyPr>
          <a:lstStyle/>
          <a:p>
            <a:r>
              <a:rPr lang="en-GB" sz="2000" dirty="0"/>
              <a:t>Respects the relative nature of compositional data in regression by performing ‘log-ratio transformations and comparing components proportions and not totals.</a:t>
            </a:r>
          </a:p>
          <a:p>
            <a:pPr marL="11112" indent="0">
              <a:buNone/>
            </a:pPr>
            <a:endParaRPr lang="en-GB" sz="2000" dirty="0"/>
          </a:p>
          <a:p>
            <a:r>
              <a:rPr lang="en-GB" sz="2000" dirty="0"/>
              <a:t>Relationship of components be plotted and explored in a </a:t>
            </a:r>
            <a:r>
              <a:rPr lang="en-GB" sz="2000" i="1" dirty="0"/>
              <a:t>D-1 simplex. </a:t>
            </a:r>
          </a:p>
          <a:p>
            <a:pPr marL="11112" indent="0">
              <a:buNone/>
            </a:pPr>
            <a:endParaRPr lang="en-GB" sz="2000" i="1" dirty="0"/>
          </a:p>
          <a:p>
            <a:r>
              <a:rPr lang="en-GB" sz="2000" dirty="0"/>
              <a:t>Isometric Log ratios is most easy, robust method.</a:t>
            </a:r>
          </a:p>
          <a:p>
            <a:pPr marL="11112" indent="0">
              <a:buNone/>
            </a:pPr>
            <a:endParaRPr lang="en-GB" sz="2000" dirty="0"/>
          </a:p>
          <a:p>
            <a:r>
              <a:rPr lang="en-GB" sz="2000" dirty="0"/>
              <a:t>Isotemporal substitution performed post-hoc on ILR model to paint a very policy-friendly message.</a:t>
            </a:r>
          </a:p>
          <a:p>
            <a:endParaRPr lang="en-GB" sz="2000" dirty="0"/>
          </a:p>
          <a:p>
            <a:r>
              <a:rPr lang="en-GB" sz="2000" dirty="0"/>
              <a:t>CODA’s easy to implement and hard to explain so try to make it reviewer friendly.</a:t>
            </a:r>
          </a:p>
        </p:txBody>
      </p:sp>
      <p:sp>
        <p:nvSpPr>
          <p:cNvPr id="11" name="Title 10">
            <a:extLst>
              <a:ext uri="{FF2B5EF4-FFF2-40B4-BE49-F238E27FC236}">
                <a16:creationId xmlns:a16="http://schemas.microsoft.com/office/drawing/2014/main" id="{CCF0FAFD-5F5A-4CAB-AE1F-2D8F8A66D304}"/>
              </a:ext>
            </a:extLst>
          </p:cNvPr>
          <p:cNvSpPr>
            <a:spLocks noGrp="1"/>
          </p:cNvSpPr>
          <p:nvPr>
            <p:ph type="title"/>
          </p:nvPr>
        </p:nvSpPr>
        <p:spPr/>
        <p:txBody>
          <a:bodyPr/>
          <a:lstStyle/>
          <a:p>
            <a:r>
              <a:rPr lang="en-GB" dirty="0"/>
              <a:t>Summary</a:t>
            </a:r>
          </a:p>
        </p:txBody>
      </p:sp>
    </p:spTree>
    <p:extLst>
      <p:ext uri="{BB962C8B-B14F-4D97-AF65-F5344CB8AC3E}">
        <p14:creationId xmlns:p14="http://schemas.microsoft.com/office/powerpoint/2010/main" val="268870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CL014_20_BrandPPT_2019-09-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428"/>
          </a:xfrm>
          <a:prstGeom prst="rect">
            <a:avLst/>
          </a:prstGeom>
        </p:spPr>
      </p:pic>
      <p:sp>
        <p:nvSpPr>
          <p:cNvPr id="11" name="Text Placeholder 8"/>
          <p:cNvSpPr>
            <a:spLocks noGrp="1"/>
          </p:cNvSpPr>
          <p:nvPr/>
        </p:nvSpPr>
        <p:spPr>
          <a:xfrm>
            <a:off x="3623175" y="1928543"/>
            <a:ext cx="5488958" cy="293044"/>
          </a:xfrm>
          <a:prstGeom prst="rect">
            <a:avLst/>
          </a:prstGeom>
        </p:spPr>
        <p:txBody>
          <a:bodyPr vert="horz" lIns="0" tIns="0" rIns="0" bIns="0" rtlCol="0">
            <a:noAutofit/>
          </a:bodyPr>
          <a:lstStyle>
            <a:lvl1pPr marL="0" indent="0" algn="l" defTabSz="685800" rtl="0" eaLnBrk="1" latinLnBrk="0" hangingPunct="1">
              <a:lnSpc>
                <a:spcPct val="80000"/>
              </a:lnSpc>
              <a:spcBef>
                <a:spcPts val="750"/>
              </a:spcBef>
              <a:buFont typeface="Arial" panose="020B0604020202020204" pitchFamily="34" charset="0"/>
              <a:buNone/>
              <a:defRPr sz="1100" b="1" kern="1200" baseline="0">
                <a:solidFill>
                  <a:schemeClr val="bg1"/>
                </a:solidFill>
                <a:latin typeface="Arial" charset="0"/>
                <a:ea typeface="Arial" charset="0"/>
                <a:cs typeface="Arial" charset="0"/>
              </a:defRPr>
            </a:lvl1pPr>
            <a:lvl2pPr marL="0" indent="0" algn="l" defTabSz="685800" rtl="0" eaLnBrk="1" latinLnBrk="0" hangingPunct="1">
              <a:lnSpc>
                <a:spcPct val="80000"/>
              </a:lnSpc>
              <a:spcBef>
                <a:spcPts val="375"/>
              </a:spcBef>
              <a:buFont typeface="Arial" panose="020B0604020202020204" pitchFamily="34" charset="0"/>
              <a:buNone/>
              <a:defRPr sz="1100" kern="1200">
                <a:solidFill>
                  <a:schemeClr val="bg1"/>
                </a:solidFill>
                <a:latin typeface="Arial" charset="0"/>
                <a:ea typeface="Arial" charset="0"/>
                <a:cs typeface="Arial" charset="0"/>
              </a:defRPr>
            </a:lvl2pPr>
            <a:lvl3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3pPr>
            <a:lvl4pPr marL="0" indent="0" algn="l" defTabSz="685800" rtl="0" eaLnBrk="1" latinLnBrk="0" hangingPunct="1">
              <a:lnSpc>
                <a:spcPct val="90000"/>
              </a:lnSpc>
              <a:spcBef>
                <a:spcPts val="375"/>
              </a:spcBef>
              <a:buFont typeface="Arial" panose="020B0604020202020204" pitchFamily="34" charset="0"/>
              <a:buNone/>
              <a:defRPr sz="1100" kern="1200">
                <a:solidFill>
                  <a:schemeClr val="tx1"/>
                </a:solidFill>
                <a:latin typeface="Arial" charset="0"/>
                <a:ea typeface="Arial" charset="0"/>
                <a:cs typeface="Arial" charset="0"/>
              </a:defRPr>
            </a:lvl4pPr>
            <a:lvl5pPr marL="0" indent="0" algn="l" defTabSz="685800" rtl="0" eaLnBrk="1" latinLnBrk="0" hangingPunct="1">
              <a:lnSpc>
                <a:spcPct val="90000"/>
              </a:lnSpc>
              <a:spcBef>
                <a:spcPts val="375"/>
              </a:spcBef>
              <a:buFont typeface="Arial" panose="020B0604020202020204" pitchFamily="34" charset="0"/>
              <a:buNone/>
              <a:defRPr sz="1100" b="1"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kern="1200" dirty="0"/>
          </a:p>
        </p:txBody>
      </p:sp>
    </p:spTree>
    <p:extLst>
      <p:ext uri="{BB962C8B-B14F-4D97-AF65-F5344CB8AC3E}">
        <p14:creationId xmlns:p14="http://schemas.microsoft.com/office/powerpoint/2010/main" val="38366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862E-EFBB-461F-B1B3-FB20307376B5}"/>
              </a:ext>
            </a:extLst>
          </p:cNvPr>
          <p:cNvSpPr>
            <a:spLocks noGrp="1"/>
          </p:cNvSpPr>
          <p:nvPr>
            <p:ph type="title"/>
          </p:nvPr>
        </p:nvSpPr>
        <p:spPr>
          <a:xfrm>
            <a:off x="379562" y="804445"/>
            <a:ext cx="10619117" cy="1380226"/>
          </a:xfrm>
        </p:spPr>
        <p:txBody>
          <a:bodyPr/>
          <a:lstStyle/>
          <a:p>
            <a:r>
              <a:rPr lang="en-GB" dirty="0"/>
              <a:t>What’s the problem?</a:t>
            </a:r>
          </a:p>
        </p:txBody>
      </p:sp>
      <p:sp>
        <p:nvSpPr>
          <p:cNvPr id="3" name="Content Placeholder 2">
            <a:extLst>
              <a:ext uri="{FF2B5EF4-FFF2-40B4-BE49-F238E27FC236}">
                <a16:creationId xmlns:a16="http://schemas.microsoft.com/office/drawing/2014/main" id="{1253266B-6155-411B-8C71-C51E87339900}"/>
              </a:ext>
            </a:extLst>
          </p:cNvPr>
          <p:cNvSpPr>
            <a:spLocks noGrp="1"/>
          </p:cNvSpPr>
          <p:nvPr>
            <p:ph sz="quarter" idx="11"/>
          </p:nvPr>
        </p:nvSpPr>
        <p:spPr>
          <a:xfrm>
            <a:off x="379562" y="1828800"/>
            <a:ext cx="11717950" cy="3040939"/>
          </a:xfrm>
        </p:spPr>
        <p:txBody>
          <a:bodyPr>
            <a:normAutofit fontScale="62500" lnSpcReduction="20000"/>
          </a:bodyPr>
          <a:lstStyle/>
          <a:p>
            <a:pPr marL="11112" indent="0">
              <a:buNone/>
            </a:pPr>
            <a:r>
              <a:rPr lang="en-GB" sz="2900" dirty="0"/>
              <a:t>Consider participant time use, nutrition, typical food compositions, as infinite quantities.</a:t>
            </a:r>
            <a:endParaRPr lang="en-GB" sz="2000" dirty="0"/>
          </a:p>
          <a:p>
            <a:pPr marL="11112" indent="0">
              <a:buNone/>
            </a:pPr>
            <a:r>
              <a:rPr lang="en-GB" sz="2000" dirty="0"/>
              <a:t>For instance, sedentary behaviour can continue indefinitely while reported MVPA doesn’t necessarily change…</a:t>
            </a:r>
          </a:p>
          <a:p>
            <a:pPr marL="0" indent="0" algn="r">
              <a:buNone/>
            </a:pPr>
            <a:endParaRPr lang="en-GB" sz="2000" dirty="0"/>
          </a:p>
          <a:p>
            <a:pPr marL="0" indent="0" algn="r">
              <a:buNone/>
            </a:pPr>
            <a:r>
              <a:rPr lang="en-GB" sz="2000" dirty="0"/>
              <a:t>(In mathematics, this is a problem of geometry.. </a:t>
            </a:r>
          </a:p>
          <a:p>
            <a:pPr marL="0" indent="0" algn="r">
              <a:buNone/>
            </a:pPr>
            <a:r>
              <a:rPr lang="en-GB" sz="2000" dirty="0"/>
              <a:t>most summary and inferential statistics compare </a:t>
            </a:r>
          </a:p>
          <a:p>
            <a:pPr marL="0" indent="0" algn="r">
              <a:buNone/>
            </a:pPr>
            <a:r>
              <a:rPr lang="en-GB" sz="2000" dirty="0"/>
              <a:t>the Euclidian distance between samples, </a:t>
            </a:r>
          </a:p>
          <a:p>
            <a:pPr marL="0" indent="0" algn="r">
              <a:buNone/>
            </a:pPr>
            <a:r>
              <a:rPr lang="en-GB" sz="2000" dirty="0"/>
              <a:t>but compositional data would be incorrectly </a:t>
            </a:r>
          </a:p>
          <a:p>
            <a:pPr marL="0" indent="0" algn="r">
              <a:buNone/>
            </a:pPr>
            <a:r>
              <a:rPr lang="en-GB" sz="2000" dirty="0"/>
              <a:t>represented in Euclidian space).  </a:t>
            </a:r>
          </a:p>
          <a:p>
            <a:pPr marL="0" indent="0">
              <a:buNone/>
            </a:pPr>
            <a:endParaRPr lang="en-GB" dirty="0"/>
          </a:p>
          <a:p>
            <a:pPr marL="0" indent="0">
              <a:buNone/>
            </a:pPr>
            <a:r>
              <a:rPr lang="en-GB" dirty="0"/>
              <a:t> </a:t>
            </a:r>
          </a:p>
        </p:txBody>
      </p:sp>
      <p:grpSp>
        <p:nvGrpSpPr>
          <p:cNvPr id="25" name="Group 24">
            <a:extLst>
              <a:ext uri="{FF2B5EF4-FFF2-40B4-BE49-F238E27FC236}">
                <a16:creationId xmlns:a16="http://schemas.microsoft.com/office/drawing/2014/main" id="{AFC5742C-B1DD-4260-9EEB-92801ACBF30E}"/>
              </a:ext>
            </a:extLst>
          </p:cNvPr>
          <p:cNvGrpSpPr/>
          <p:nvPr/>
        </p:nvGrpSpPr>
        <p:grpSpPr>
          <a:xfrm>
            <a:off x="3424064" y="3501588"/>
            <a:ext cx="5464224" cy="2880320"/>
            <a:chOff x="1979712" y="2564904"/>
            <a:chExt cx="5464224" cy="2880320"/>
          </a:xfrm>
        </p:grpSpPr>
        <p:cxnSp>
          <p:nvCxnSpPr>
            <p:cNvPr id="26" name="Straight Arrow Connector 25">
              <a:extLst>
                <a:ext uri="{FF2B5EF4-FFF2-40B4-BE49-F238E27FC236}">
                  <a16:creationId xmlns:a16="http://schemas.microsoft.com/office/drawing/2014/main" id="{F4384973-8D90-498A-9F63-0ADBE9E37456}"/>
                </a:ext>
              </a:extLst>
            </p:cNvPr>
            <p:cNvCxnSpPr/>
            <p:nvPr/>
          </p:nvCxnSpPr>
          <p:spPr>
            <a:xfrm flipV="1">
              <a:off x="1979712" y="2564904"/>
              <a:ext cx="0" cy="28803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70B8B79B-22A4-4F35-876F-709933A354DB}"/>
                </a:ext>
              </a:extLst>
            </p:cNvPr>
            <p:cNvCxnSpPr/>
            <p:nvPr/>
          </p:nvCxnSpPr>
          <p:spPr>
            <a:xfrm>
              <a:off x="1979712" y="5445224"/>
              <a:ext cx="546422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8" name="TextBox 27">
            <a:extLst>
              <a:ext uri="{FF2B5EF4-FFF2-40B4-BE49-F238E27FC236}">
                <a16:creationId xmlns:a16="http://schemas.microsoft.com/office/drawing/2014/main" id="{55E61DA9-99DB-4DC5-8956-13C251868A04}"/>
              </a:ext>
            </a:extLst>
          </p:cNvPr>
          <p:cNvSpPr txBox="1"/>
          <p:nvPr/>
        </p:nvSpPr>
        <p:spPr>
          <a:xfrm>
            <a:off x="7992576" y="6381908"/>
            <a:ext cx="1014635" cy="369332"/>
          </a:xfrm>
          <a:prstGeom prst="rect">
            <a:avLst/>
          </a:prstGeom>
          <a:noFill/>
        </p:spPr>
        <p:txBody>
          <a:bodyPr wrap="square" rtlCol="0">
            <a:spAutoFit/>
          </a:bodyPr>
          <a:lstStyle/>
          <a:p>
            <a:r>
              <a:rPr lang="en-GB" dirty="0"/>
              <a:t>Active</a:t>
            </a:r>
          </a:p>
        </p:txBody>
      </p:sp>
      <p:sp>
        <p:nvSpPr>
          <p:cNvPr id="29" name="TextBox 28">
            <a:extLst>
              <a:ext uri="{FF2B5EF4-FFF2-40B4-BE49-F238E27FC236}">
                <a16:creationId xmlns:a16="http://schemas.microsoft.com/office/drawing/2014/main" id="{0150E467-7D6A-4893-9BE3-AC40B0C2E0B6}"/>
              </a:ext>
            </a:extLst>
          </p:cNvPr>
          <p:cNvSpPr txBox="1"/>
          <p:nvPr/>
        </p:nvSpPr>
        <p:spPr>
          <a:xfrm rot="16200000">
            <a:off x="2506382" y="3488822"/>
            <a:ext cx="1095202" cy="369332"/>
          </a:xfrm>
          <a:prstGeom prst="rect">
            <a:avLst/>
          </a:prstGeom>
          <a:noFill/>
        </p:spPr>
        <p:txBody>
          <a:bodyPr wrap="square" rtlCol="0">
            <a:spAutoFit/>
          </a:bodyPr>
          <a:lstStyle/>
          <a:p>
            <a:r>
              <a:rPr lang="en-GB" dirty="0"/>
              <a:t>Inactive</a:t>
            </a:r>
          </a:p>
        </p:txBody>
      </p:sp>
      <p:grpSp>
        <p:nvGrpSpPr>
          <p:cNvPr id="30" name="Group 29">
            <a:extLst>
              <a:ext uri="{FF2B5EF4-FFF2-40B4-BE49-F238E27FC236}">
                <a16:creationId xmlns:a16="http://schemas.microsoft.com/office/drawing/2014/main" id="{552806CD-C414-4F83-9A7E-9972E25086EF}"/>
              </a:ext>
            </a:extLst>
          </p:cNvPr>
          <p:cNvGrpSpPr/>
          <p:nvPr/>
        </p:nvGrpSpPr>
        <p:grpSpPr>
          <a:xfrm>
            <a:off x="3424064" y="4221668"/>
            <a:ext cx="2520280" cy="2232828"/>
            <a:chOff x="1979712" y="3284984"/>
            <a:chExt cx="2520280" cy="2232828"/>
          </a:xfrm>
        </p:grpSpPr>
        <p:sp>
          <p:nvSpPr>
            <p:cNvPr id="31" name="Oval 30">
              <a:extLst>
                <a:ext uri="{FF2B5EF4-FFF2-40B4-BE49-F238E27FC236}">
                  <a16:creationId xmlns:a16="http://schemas.microsoft.com/office/drawing/2014/main" id="{AA629D3B-CE92-4F95-9D9D-0479D075B0C2}"/>
                </a:ext>
              </a:extLst>
            </p:cNvPr>
            <p:cNvSpPr/>
            <p:nvPr/>
          </p:nvSpPr>
          <p:spPr>
            <a:xfrm>
              <a:off x="4283968" y="328498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9004A3F2-12D4-46F4-AC28-CACCDA4C5610}"/>
                </a:ext>
              </a:extLst>
            </p:cNvPr>
            <p:cNvCxnSpPr>
              <a:stCxn id="31" idx="4"/>
            </p:cNvCxnSpPr>
            <p:nvPr/>
          </p:nvCxnSpPr>
          <p:spPr>
            <a:xfrm>
              <a:off x="4391980" y="3501008"/>
              <a:ext cx="0" cy="20168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646907-2B38-4872-B869-926E1A761527}"/>
                </a:ext>
              </a:extLst>
            </p:cNvPr>
            <p:cNvCxnSpPr/>
            <p:nvPr/>
          </p:nvCxnSpPr>
          <p:spPr>
            <a:xfrm flipH="1">
              <a:off x="1979712" y="3392996"/>
              <a:ext cx="230425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C1B4A43-C4B9-435F-9BB6-44372C098BB0}"/>
              </a:ext>
            </a:extLst>
          </p:cNvPr>
          <p:cNvSpPr txBox="1"/>
          <p:nvPr/>
        </p:nvSpPr>
        <p:spPr>
          <a:xfrm>
            <a:off x="5270164" y="6412343"/>
            <a:ext cx="954107" cy="369332"/>
          </a:xfrm>
          <a:prstGeom prst="rect">
            <a:avLst/>
          </a:prstGeom>
          <a:noFill/>
        </p:spPr>
        <p:txBody>
          <a:bodyPr wrap="none" rtlCol="0">
            <a:spAutoFit/>
          </a:bodyPr>
          <a:lstStyle/>
          <a:p>
            <a:r>
              <a:rPr lang="en-GB" dirty="0"/>
              <a:t>8 hours</a:t>
            </a:r>
          </a:p>
        </p:txBody>
      </p:sp>
      <p:sp>
        <p:nvSpPr>
          <p:cNvPr id="35" name="TextBox 34">
            <a:extLst>
              <a:ext uri="{FF2B5EF4-FFF2-40B4-BE49-F238E27FC236}">
                <a16:creationId xmlns:a16="http://schemas.microsoft.com/office/drawing/2014/main" id="{1FF6E62A-27C4-4639-B6BE-9209F4A59991}"/>
              </a:ext>
            </a:extLst>
          </p:cNvPr>
          <p:cNvSpPr txBox="1"/>
          <p:nvPr/>
        </p:nvSpPr>
        <p:spPr>
          <a:xfrm>
            <a:off x="2439035" y="3996128"/>
            <a:ext cx="1003031" cy="646331"/>
          </a:xfrm>
          <a:prstGeom prst="rect">
            <a:avLst/>
          </a:prstGeom>
          <a:noFill/>
        </p:spPr>
        <p:txBody>
          <a:bodyPr wrap="square" rtlCol="0">
            <a:spAutoFit/>
          </a:bodyPr>
          <a:lstStyle/>
          <a:p>
            <a:r>
              <a:rPr lang="en-GB" dirty="0"/>
              <a:t>16 hours</a:t>
            </a:r>
          </a:p>
        </p:txBody>
      </p:sp>
      <p:sp>
        <p:nvSpPr>
          <p:cNvPr id="36" name="TextBox 35">
            <a:extLst>
              <a:ext uri="{FF2B5EF4-FFF2-40B4-BE49-F238E27FC236}">
                <a16:creationId xmlns:a16="http://schemas.microsoft.com/office/drawing/2014/main" id="{A0A44FFB-990D-45DB-B5D0-5AE4418DBEDB}"/>
              </a:ext>
            </a:extLst>
          </p:cNvPr>
          <p:cNvSpPr txBox="1"/>
          <p:nvPr/>
        </p:nvSpPr>
        <p:spPr>
          <a:xfrm>
            <a:off x="6541262" y="6409346"/>
            <a:ext cx="886012" cy="369332"/>
          </a:xfrm>
          <a:prstGeom prst="rect">
            <a:avLst/>
          </a:prstGeom>
          <a:noFill/>
        </p:spPr>
        <p:txBody>
          <a:bodyPr wrap="none" rtlCol="0">
            <a:spAutoFit/>
          </a:bodyPr>
          <a:lstStyle/>
          <a:p>
            <a:r>
              <a:rPr lang="en-GB" dirty="0"/>
              <a:t>9 hours</a:t>
            </a:r>
          </a:p>
        </p:txBody>
      </p:sp>
      <p:grpSp>
        <p:nvGrpSpPr>
          <p:cNvPr id="37" name="Group 36">
            <a:extLst>
              <a:ext uri="{FF2B5EF4-FFF2-40B4-BE49-F238E27FC236}">
                <a16:creationId xmlns:a16="http://schemas.microsoft.com/office/drawing/2014/main" id="{1C6EFF0C-0130-4AED-987B-52C9FEE2425F}"/>
              </a:ext>
            </a:extLst>
          </p:cNvPr>
          <p:cNvGrpSpPr/>
          <p:nvPr/>
        </p:nvGrpSpPr>
        <p:grpSpPr>
          <a:xfrm>
            <a:off x="4720208" y="4221088"/>
            <a:ext cx="2520280" cy="2232828"/>
            <a:chOff x="1979712" y="3284984"/>
            <a:chExt cx="2520280" cy="2232828"/>
          </a:xfrm>
        </p:grpSpPr>
        <p:sp>
          <p:nvSpPr>
            <p:cNvPr id="38" name="Oval 37">
              <a:extLst>
                <a:ext uri="{FF2B5EF4-FFF2-40B4-BE49-F238E27FC236}">
                  <a16:creationId xmlns:a16="http://schemas.microsoft.com/office/drawing/2014/main" id="{E790C245-4619-40BC-8401-9EF121C266FB}"/>
                </a:ext>
              </a:extLst>
            </p:cNvPr>
            <p:cNvSpPr/>
            <p:nvPr/>
          </p:nvSpPr>
          <p:spPr>
            <a:xfrm>
              <a:off x="4283968" y="3284984"/>
              <a:ext cx="216024" cy="21602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9" name="Straight Connector 38">
              <a:extLst>
                <a:ext uri="{FF2B5EF4-FFF2-40B4-BE49-F238E27FC236}">
                  <a16:creationId xmlns:a16="http://schemas.microsoft.com/office/drawing/2014/main" id="{31345F03-CE21-4733-8874-699B77BFBDC6}"/>
                </a:ext>
              </a:extLst>
            </p:cNvPr>
            <p:cNvCxnSpPr>
              <a:stCxn id="38" idx="4"/>
            </p:cNvCxnSpPr>
            <p:nvPr/>
          </p:nvCxnSpPr>
          <p:spPr>
            <a:xfrm>
              <a:off x="4391980" y="3501008"/>
              <a:ext cx="0" cy="20168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5138D6-E5BF-4BD2-987D-A571F1995233}"/>
                </a:ext>
              </a:extLst>
            </p:cNvPr>
            <p:cNvCxnSpPr/>
            <p:nvPr/>
          </p:nvCxnSpPr>
          <p:spPr>
            <a:xfrm flipH="1">
              <a:off x="1979712" y="3392996"/>
              <a:ext cx="230425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EED30CB-2E99-49CA-83D6-FD9E89998942}"/>
              </a:ext>
            </a:extLst>
          </p:cNvPr>
          <p:cNvGrpSpPr/>
          <p:nvPr/>
        </p:nvGrpSpPr>
        <p:grpSpPr>
          <a:xfrm>
            <a:off x="3424064" y="4869740"/>
            <a:ext cx="3816424" cy="216024"/>
            <a:chOff x="1979712" y="3933056"/>
            <a:chExt cx="3816424" cy="216024"/>
          </a:xfrm>
        </p:grpSpPr>
        <p:sp>
          <p:nvSpPr>
            <p:cNvPr id="42" name="Oval 41">
              <a:extLst>
                <a:ext uri="{FF2B5EF4-FFF2-40B4-BE49-F238E27FC236}">
                  <a16:creationId xmlns:a16="http://schemas.microsoft.com/office/drawing/2014/main" id="{2A47A3AD-6314-4B86-A38C-CFF51CB6C860}"/>
                </a:ext>
              </a:extLst>
            </p:cNvPr>
            <p:cNvSpPr/>
            <p:nvPr/>
          </p:nvSpPr>
          <p:spPr>
            <a:xfrm>
              <a:off x="5580112" y="393305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95B81570-B76C-4044-9829-42E875663F37}"/>
                </a:ext>
              </a:extLst>
            </p:cNvPr>
            <p:cNvCxnSpPr>
              <a:stCxn id="42" idx="2"/>
            </p:cNvCxnSpPr>
            <p:nvPr/>
          </p:nvCxnSpPr>
          <p:spPr>
            <a:xfrm flipH="1">
              <a:off x="1979712" y="4041068"/>
              <a:ext cx="36004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487C0CA-E775-464B-86CE-3178542D0B02}"/>
              </a:ext>
            </a:extLst>
          </p:cNvPr>
          <p:cNvCxnSpPr>
            <a:cxnSpLocks/>
          </p:cNvCxnSpPr>
          <p:nvPr/>
        </p:nvCxnSpPr>
        <p:spPr>
          <a:xfrm>
            <a:off x="3496072" y="3101040"/>
            <a:ext cx="6408712" cy="338389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7615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uadroTexto 2"/>
          <p:cNvSpPr txBox="1">
            <a:spLocks noChangeArrowheads="1"/>
          </p:cNvSpPr>
          <p:nvPr/>
        </p:nvSpPr>
        <p:spPr bwMode="auto">
          <a:xfrm>
            <a:off x="2217798" y="873148"/>
            <a:ext cx="8305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just" eaLnBrk="1" hangingPunct="1"/>
            <a:r>
              <a:rPr lang="en-GB" sz="1800" dirty="0">
                <a:solidFill>
                  <a:srgbClr val="000000"/>
                </a:solidFill>
                <a:latin typeface="Calibri" charset="0"/>
              </a:rPr>
              <a:t>Most statistical measures/methods assume data belonging to Euclidean space</a:t>
            </a:r>
          </a:p>
          <a:p>
            <a:pPr algn="just" eaLnBrk="1" hangingPunct="1"/>
            <a:endParaRPr lang="en-GB" sz="1800" dirty="0">
              <a:solidFill>
                <a:srgbClr val="000000"/>
              </a:solidFill>
              <a:latin typeface="Calibri" charset="0"/>
            </a:endParaRPr>
          </a:p>
          <a:p>
            <a:pPr algn="just" eaLnBrk="1" hangingPunct="1"/>
            <a:endParaRPr lang="en-GB" sz="800" dirty="0">
              <a:solidFill>
                <a:srgbClr val="000000"/>
              </a:solidFill>
              <a:latin typeface="Calibri" charset="0"/>
            </a:endParaRPr>
          </a:p>
          <a:p>
            <a:pPr algn="just" eaLnBrk="1" hangingPunct="1"/>
            <a:r>
              <a:rPr lang="en-GB" sz="1800" dirty="0">
                <a:solidFill>
                  <a:srgbClr val="000000"/>
                </a:solidFill>
                <a:latin typeface="Calibri" charset="0"/>
              </a:rPr>
              <a:t>Common basic statistics such as the arithmetic mean and variance implicitly assume that the Euclidean distance (d</a:t>
            </a:r>
            <a:r>
              <a:rPr lang="en-GB" sz="1800" baseline="-25000" dirty="0">
                <a:solidFill>
                  <a:srgbClr val="000000"/>
                </a:solidFill>
                <a:latin typeface="Calibri" charset="0"/>
              </a:rPr>
              <a:t>e</a:t>
            </a:r>
            <a:r>
              <a:rPr lang="en-GB" sz="1800" dirty="0">
                <a:solidFill>
                  <a:srgbClr val="000000"/>
                </a:solidFill>
                <a:latin typeface="Calibri" charset="0"/>
              </a:rPr>
              <a:t>) is a suitable measure of difference between two observations.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072" y="3429000"/>
            <a:ext cx="2627856" cy="316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396632" y="2750585"/>
            <a:ext cx="3744416" cy="369332"/>
          </a:xfrm>
          <a:prstGeom prst="rect">
            <a:avLst/>
          </a:prstGeom>
          <a:noFill/>
        </p:spPr>
        <p:txBody>
          <a:bodyPr wrap="square" rtlCol="0">
            <a:spAutoFit/>
          </a:bodyPr>
          <a:lstStyle/>
          <a:p>
            <a:r>
              <a:rPr lang="en-GB" b="1" dirty="0"/>
              <a:t>BUT ……..</a:t>
            </a:r>
          </a:p>
        </p:txBody>
      </p:sp>
    </p:spTree>
    <p:extLst>
      <p:ext uri="{BB962C8B-B14F-4D97-AF65-F5344CB8AC3E}">
        <p14:creationId xmlns:p14="http://schemas.microsoft.com/office/powerpoint/2010/main" val="313205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523609" y="845389"/>
            <a:ext cx="11144781" cy="838268"/>
          </a:xfrm>
        </p:spPr>
        <p:txBody>
          <a:bodyPr>
            <a:normAutofit/>
          </a:bodyPr>
          <a:lstStyle/>
          <a:p>
            <a:r>
              <a:rPr lang="en-GB" sz="4000" dirty="0"/>
              <a:t>Classical Approach: </a:t>
            </a:r>
            <a:r>
              <a:rPr lang="en-GB" sz="4000" b="0" dirty="0"/>
              <a:t>assumes it’s </a:t>
            </a:r>
            <a:r>
              <a:rPr lang="en-GB" sz="4000" dirty="0"/>
              <a:t>Absolute</a:t>
            </a:r>
            <a:r>
              <a:rPr lang="en-GB" b="0" dirty="0"/>
              <a:t> </a:t>
            </a:r>
            <a:endParaRPr lang="en-GB" sz="4000" b="0" dirty="0"/>
          </a:p>
        </p:txBody>
      </p:sp>
      <p:sp>
        <p:nvSpPr>
          <p:cNvPr id="25" name="TextBox 24">
            <a:extLst>
              <a:ext uri="{FF2B5EF4-FFF2-40B4-BE49-F238E27FC236}">
                <a16:creationId xmlns:a16="http://schemas.microsoft.com/office/drawing/2014/main" id="{50212D67-D680-4A5C-8000-B14622E695F5}"/>
              </a:ext>
            </a:extLst>
          </p:cNvPr>
          <p:cNvSpPr txBox="1"/>
          <p:nvPr/>
        </p:nvSpPr>
        <p:spPr>
          <a:xfrm>
            <a:off x="1350246" y="2858795"/>
            <a:ext cx="8887826" cy="3693319"/>
          </a:xfrm>
          <a:prstGeom prst="rect">
            <a:avLst/>
          </a:prstGeom>
          <a:noFill/>
        </p:spPr>
        <p:txBody>
          <a:bodyPr wrap="square">
            <a:spAutoFit/>
          </a:bodyPr>
          <a:lstStyle/>
          <a:p>
            <a:endParaRPr lang="en-GB" dirty="0"/>
          </a:p>
          <a:p>
            <a:pPr lvl="5"/>
            <a:r>
              <a:rPr lang="en-GB" dirty="0"/>
              <a:t>Typical </a:t>
            </a:r>
            <a:r>
              <a:rPr lang="en-GB" i="1" dirty="0"/>
              <a:t>Leave one out’ </a:t>
            </a:r>
            <a:r>
              <a:rPr lang="en-GB" dirty="0"/>
              <a:t>regression approach</a:t>
            </a:r>
          </a:p>
          <a:p>
            <a:pPr lvl="3"/>
            <a:r>
              <a:rPr lang="en-GB" dirty="0"/>
              <a:t>    </a:t>
            </a:r>
            <a:r>
              <a:rPr lang="en-GB" b="1" dirty="0"/>
              <a:t>Model 1</a:t>
            </a:r>
          </a:p>
          <a:p>
            <a:pPr marL="285750" indent="-285750">
              <a:buFont typeface="Arial" panose="020B0604020202020204" pitchFamily="34" charset="0"/>
              <a:buChar char="•"/>
            </a:pPr>
            <a:endParaRPr lang="en-GB" dirty="0"/>
          </a:p>
          <a:p>
            <a:endParaRPr lang="en-GB" dirty="0"/>
          </a:p>
          <a:p>
            <a:r>
              <a:rPr lang="en-GB" dirty="0"/>
              <a:t>	          </a:t>
            </a:r>
            <a:r>
              <a:rPr lang="en-GB" b="1" dirty="0"/>
              <a:t> Model 2</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Leads to incorrect interpretation of the coefficients of regressions.</a:t>
            </a:r>
          </a:p>
          <a:p>
            <a:pPr marL="285750" indent="-285750">
              <a:buFont typeface="Arial" panose="020B0604020202020204" pitchFamily="34" charset="0"/>
              <a:buChar char="•"/>
            </a:pPr>
            <a:r>
              <a:rPr lang="en-GB" b="1" dirty="0"/>
              <a:t>Issues of multicollinearity</a:t>
            </a:r>
          </a:p>
          <a:p>
            <a:pPr marL="285750" indent="-285750">
              <a:buFont typeface="Arial" panose="020B0604020202020204" pitchFamily="34" charset="0"/>
              <a:buChar char="•"/>
            </a:pPr>
            <a:r>
              <a:rPr lang="en-GB" dirty="0"/>
              <a:t>Doesn’t adjust for ~</a:t>
            </a:r>
            <a:r>
              <a:rPr lang="en-GB" b="1" i="1" dirty="0"/>
              <a:t>necessary</a:t>
            </a:r>
            <a:r>
              <a:rPr lang="en-GB" dirty="0"/>
              <a:t> </a:t>
            </a:r>
            <a:r>
              <a:rPr lang="en-GB" b="1" dirty="0"/>
              <a:t>change</a:t>
            </a:r>
            <a:r>
              <a:rPr lang="en-GB" dirty="0"/>
              <a:t> in the other co-dependent components which affect this relationship.</a:t>
            </a:r>
          </a:p>
        </p:txBody>
      </p:sp>
      <p:sp>
        <p:nvSpPr>
          <p:cNvPr id="3" name="TextBox 2">
            <a:extLst>
              <a:ext uri="{FF2B5EF4-FFF2-40B4-BE49-F238E27FC236}">
                <a16:creationId xmlns:a16="http://schemas.microsoft.com/office/drawing/2014/main" id="{56176E72-C919-4BB1-A940-CA87E7A848DB}"/>
              </a:ext>
            </a:extLst>
          </p:cNvPr>
          <p:cNvSpPr txBox="1"/>
          <p:nvPr/>
        </p:nvSpPr>
        <p:spPr>
          <a:xfrm>
            <a:off x="3136900" y="3806496"/>
            <a:ext cx="5689600" cy="461665"/>
          </a:xfrm>
          <a:prstGeom prst="rect">
            <a:avLst/>
          </a:prstGeom>
          <a:noFill/>
          <a:ln>
            <a:solidFill>
              <a:srgbClr val="003D4C"/>
            </a:solidFill>
          </a:ln>
        </p:spPr>
        <p:txBody>
          <a:bodyPr wrap="square" rtlCol="0">
            <a:spAutoFit/>
          </a:bodyPr>
          <a:lstStyle/>
          <a:p>
            <a:pPr algn="ct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Y =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0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1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(MVPA) +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2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(SB) + </a:t>
            </a:r>
            <a:r>
              <a:rPr lang="el-GR"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ε</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DEB3BF2-8A31-4BE1-8B4E-BDD99CDD7491}"/>
              </a:ext>
            </a:extLst>
          </p:cNvPr>
          <p:cNvSpPr txBox="1"/>
          <p:nvPr/>
        </p:nvSpPr>
        <p:spPr>
          <a:xfrm>
            <a:off x="3136900" y="4623878"/>
            <a:ext cx="5689600" cy="461665"/>
          </a:xfrm>
          <a:prstGeom prst="rect">
            <a:avLst/>
          </a:prstGeom>
          <a:noFill/>
          <a:ln>
            <a:solidFill>
              <a:srgbClr val="003D4C"/>
            </a:solidFill>
          </a:ln>
        </p:spPr>
        <p:txBody>
          <a:bodyPr wrap="square" rtlCol="0">
            <a:spAutoFit/>
          </a:bodyPr>
          <a:lstStyle/>
          <a:p>
            <a:pPr algn="ct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Y =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0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1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(MVPA) + β</a:t>
            </a:r>
            <a:r>
              <a:rPr lang="en-GB" sz="2400" i="1" baseline="-25000"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2 </a:t>
            </a:r>
            <a:r>
              <a:rPr lang="en-GB"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(LIPA) + </a:t>
            </a:r>
            <a:r>
              <a:rPr lang="el-GR" sz="2400" i="1" dirty="0">
                <a:solidFill>
                  <a:srgbClr val="000000"/>
                </a:solidFill>
                <a:effectLst/>
                <a:latin typeface="Cambria" panose="02040503050406030204" pitchFamily="18" charset="0"/>
                <a:ea typeface="Calibri" panose="020F0502020204030204" pitchFamily="34" charset="0"/>
                <a:cs typeface="Calibri" panose="020F0502020204030204" pitchFamily="34" charset="0"/>
              </a:rPr>
              <a:t>ε</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CF54039-DDDA-47BF-9912-770F679C4F25}"/>
              </a:ext>
            </a:extLst>
          </p:cNvPr>
          <p:cNvPicPr>
            <a:picLocks noChangeAspect="1"/>
          </p:cNvPicPr>
          <p:nvPr/>
        </p:nvPicPr>
        <p:blipFill rotWithShape="1">
          <a:blip r:embed="rId3"/>
          <a:srcRect r="20186"/>
          <a:stretch/>
        </p:blipFill>
        <p:spPr>
          <a:xfrm>
            <a:off x="3539822" y="1767169"/>
            <a:ext cx="4527923" cy="1289463"/>
          </a:xfrm>
          <a:prstGeom prst="rect">
            <a:avLst/>
          </a:prstGeom>
        </p:spPr>
      </p:pic>
    </p:spTree>
    <p:extLst>
      <p:ext uri="{BB962C8B-B14F-4D97-AF65-F5344CB8AC3E}">
        <p14:creationId xmlns:p14="http://schemas.microsoft.com/office/powerpoint/2010/main" val="243580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82CE-6A8E-455E-9EB4-C215CB2A92A2}"/>
              </a:ext>
            </a:extLst>
          </p:cNvPr>
          <p:cNvSpPr>
            <a:spLocks noGrp="1"/>
          </p:cNvSpPr>
          <p:nvPr>
            <p:ph type="title"/>
          </p:nvPr>
        </p:nvSpPr>
        <p:spPr>
          <a:xfrm>
            <a:off x="523609" y="845388"/>
            <a:ext cx="11144781" cy="1029131"/>
          </a:xfrm>
        </p:spPr>
        <p:txBody>
          <a:bodyPr>
            <a:normAutofit fontScale="90000"/>
          </a:bodyPr>
          <a:lstStyle/>
          <a:p>
            <a:r>
              <a:rPr lang="en-GB" sz="4000" dirty="0"/>
              <a:t> Relative data deserve relative thinking: </a:t>
            </a:r>
            <a:br>
              <a:rPr lang="en-GB" sz="4000" dirty="0"/>
            </a:br>
            <a:r>
              <a:rPr lang="en-GB" sz="4000" dirty="0"/>
              <a:t> Raw </a:t>
            </a:r>
            <a:r>
              <a:rPr lang="en-GB" sz="3600" dirty="0"/>
              <a:t>totals aren’t always relevant.</a:t>
            </a:r>
            <a:r>
              <a:rPr lang="en-GB" sz="3600" i="1" dirty="0"/>
              <a:t> </a:t>
            </a:r>
            <a:endParaRPr lang="en-GB" sz="4000" b="0" dirty="0"/>
          </a:p>
        </p:txBody>
      </p:sp>
      <p:sp>
        <p:nvSpPr>
          <p:cNvPr id="25" name="TextBox 24">
            <a:extLst>
              <a:ext uri="{FF2B5EF4-FFF2-40B4-BE49-F238E27FC236}">
                <a16:creationId xmlns:a16="http://schemas.microsoft.com/office/drawing/2014/main" id="{50212D67-D680-4A5C-8000-B14622E695F5}"/>
              </a:ext>
            </a:extLst>
          </p:cNvPr>
          <p:cNvSpPr txBox="1"/>
          <p:nvPr/>
        </p:nvSpPr>
        <p:spPr>
          <a:xfrm>
            <a:off x="1176990" y="1777830"/>
            <a:ext cx="9969065" cy="4278094"/>
          </a:xfrm>
          <a:prstGeom prst="rect">
            <a:avLst/>
          </a:prstGeom>
          <a:noFill/>
        </p:spPr>
        <p:txBody>
          <a:bodyPr wrap="square">
            <a:spAutoFit/>
          </a:bodyPr>
          <a:lstStyle/>
          <a:p>
            <a:pPr marL="342900" indent="-342900">
              <a:buFont typeface="+mj-lt"/>
              <a:buAutoNum type="arabicPeriod"/>
            </a:pPr>
            <a:endParaRPr lang="en-GB" dirty="0"/>
          </a:p>
          <a:p>
            <a:endParaRPr lang="en-GB" dirty="0"/>
          </a:p>
          <a:p>
            <a:pPr marL="342900" indent="-342900">
              <a:buFont typeface="+mj-lt"/>
              <a:buAutoNum type="arabicPeriod"/>
            </a:pPr>
            <a:r>
              <a:rPr lang="en-GB" sz="2400" b="1" dirty="0"/>
              <a:t>Sometimes total is irrelevant to the bigger picture</a:t>
            </a:r>
            <a:r>
              <a:rPr lang="en-GB" sz="2400" dirty="0"/>
              <a:t>: e.g. size of the rock sample, size of the overall population.</a:t>
            </a:r>
          </a:p>
          <a:p>
            <a:pPr marL="342900" indent="-342900">
              <a:buFont typeface="+mj-lt"/>
              <a:buAutoNum type="arabicPeriod"/>
            </a:pPr>
            <a:endParaRPr lang="en-GB" sz="2400" dirty="0"/>
          </a:p>
          <a:p>
            <a:pPr marL="342900" indent="-342900">
              <a:buFont typeface="+mj-lt"/>
              <a:buAutoNum type="arabicPeriod"/>
            </a:pPr>
            <a:endParaRPr lang="en-GB" sz="2400" dirty="0"/>
          </a:p>
          <a:p>
            <a:pPr marL="342900" indent="-342900">
              <a:buFont typeface="+mj-lt"/>
              <a:buAutoNum type="arabicPeriod"/>
            </a:pPr>
            <a:endParaRPr lang="en-GB" sz="2400" dirty="0"/>
          </a:p>
          <a:p>
            <a:pPr marL="342900" indent="-342900">
              <a:buFont typeface="+mj-lt"/>
              <a:buAutoNum type="arabicPeriod"/>
            </a:pPr>
            <a:r>
              <a:rPr lang="en-GB" sz="2400" b="1" dirty="0"/>
              <a:t>Amounts may be incompletely given and don’t sum to the whole:</a:t>
            </a:r>
            <a:r>
              <a:rPr lang="en-GB" sz="2400" dirty="0"/>
              <a:t> like a sample: ‘e.g. device wear time varies between participants. E.g. a blood sample.</a:t>
            </a:r>
          </a:p>
          <a:p>
            <a:pPr marL="342900" indent="-342900">
              <a:buFont typeface="+mj-lt"/>
              <a:buAutoNum type="arabicPeriod"/>
            </a:pPr>
            <a:endParaRPr lang="en-GB" sz="2400" dirty="0"/>
          </a:p>
          <a:p>
            <a:pPr marL="342900" indent="-342900">
              <a:buFont typeface="+mj-lt"/>
              <a:buAutoNum type="arabicPeriod"/>
            </a:pPr>
            <a:endParaRPr lang="en-GB" sz="2000" dirty="0"/>
          </a:p>
        </p:txBody>
      </p:sp>
    </p:spTree>
    <p:extLst>
      <p:ext uri="{BB962C8B-B14F-4D97-AF65-F5344CB8AC3E}">
        <p14:creationId xmlns:p14="http://schemas.microsoft.com/office/powerpoint/2010/main" val="263188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UCL_Slide_Master_Dark_blue.pptx  -  Read-Only" id="{4461AEA2-DAC5-433B-876A-271FD2AD8214}" vid="{CFBEB9B1-4CCE-4D49-9E97-778F0B5B0A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3EBB616D801044AA0A0CADED199E63" ma:contentTypeVersion="3" ma:contentTypeDescription="Create a new document." ma:contentTypeScope="" ma:versionID="96cc54f246dcd0cd0f5da97d4fa7b9b2">
  <xsd:schema xmlns:xsd="http://www.w3.org/2001/XMLSchema" xmlns:xs="http://www.w3.org/2001/XMLSchema" xmlns:p="http://schemas.microsoft.com/office/2006/metadata/properties" xmlns:ns2="88902510-6b49-4674-8698-d9faf4e1254e" targetNamespace="http://schemas.microsoft.com/office/2006/metadata/properties" ma:root="true" ma:fieldsID="c578feaa96bbf5ce8210e6921557625e" ns2:_="">
    <xsd:import namespace="88902510-6b49-4674-8698-d9faf4e1254e"/>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02510-6b49-4674-8698-d9faf4e125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6AE8CD-7003-4D03-A2CB-83F7988404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3CA0D8-8526-4371-974E-73EF0895DC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902510-6b49-4674-8698-d9faf4e125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F1FEFC-5939-4E97-8A5C-981E131542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UCL_Slide_Master_Dark_blue</Template>
  <TotalTime>0</TotalTime>
  <Words>2328</Words>
  <Application>Microsoft Office PowerPoint</Application>
  <PresentationFormat>Widescreen</PresentationFormat>
  <Paragraphs>378</Paragraphs>
  <Slides>54</Slides>
  <Notes>19</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Cambria</vt:lpstr>
      <vt:lpstr>Cambria Math</vt:lpstr>
      <vt:lpstr>Century Gothic</vt:lpstr>
      <vt:lpstr>ElsevierGulliver</vt:lpstr>
      <vt:lpstr>Open Sans</vt:lpstr>
      <vt:lpstr>Times New Roman</vt:lpstr>
      <vt:lpstr>UCL_Black_Slide_Theme</vt:lpstr>
      <vt:lpstr>PowerPoint Presentation</vt:lpstr>
      <vt:lpstr>Compositional Data Analysis  of 24-hour Movement Data</vt:lpstr>
      <vt:lpstr>Covered:</vt:lpstr>
      <vt:lpstr>Compositional Data Analysis</vt:lpstr>
      <vt:lpstr>Absolute vs Relative Data</vt:lpstr>
      <vt:lpstr>What’s the problem?</vt:lpstr>
      <vt:lpstr>PowerPoint Presentation</vt:lpstr>
      <vt:lpstr>Classical Approach: assumes it’s Absolute </vt:lpstr>
      <vt:lpstr> Relative data deserve relative thinking:   Raw totals aren’t always relevant. </vt:lpstr>
      <vt:lpstr>Aitchison (1986)</vt:lpstr>
      <vt:lpstr>Aitchison (1986)</vt:lpstr>
      <vt:lpstr>Professor Pawlowsky-Glahn “Vector Spaces” &amp; “Aitchison Geometry”</vt:lpstr>
      <vt:lpstr>Professor Pawlowsky-Glahn:  “Vector Spaces” &amp;  “Aitchison Geometry”</vt:lpstr>
      <vt:lpstr>PowerPoint Presentation</vt:lpstr>
      <vt:lpstr>Simplexes</vt:lpstr>
      <vt:lpstr>PowerPoint Presentation</vt:lpstr>
      <vt:lpstr>Part II: Implementation in R</vt:lpstr>
      <vt:lpstr>PowerPoint Presentation</vt:lpstr>
      <vt:lpstr>PowerPoint Presentation</vt:lpstr>
      <vt:lpstr>Resources – Codapack </vt:lpstr>
      <vt:lpstr>PowerPoint Presentation</vt:lpstr>
      <vt:lpstr>PowerPoint Presentation</vt:lpstr>
      <vt:lpstr>PowerPoint Presentation</vt:lpstr>
      <vt:lpstr>PowerPoint Presentation</vt:lpstr>
      <vt:lpstr>Plotting closed vector spaces as a simplex: (3 components: 2D simplex)</vt:lpstr>
      <vt:lpstr>Plotting closed vector spaces as a simplex  (4 components: 3D simplex)</vt:lpstr>
      <vt:lpstr>PowerPoint Presentation</vt:lpstr>
      <vt:lpstr>PowerPoint Presentation</vt:lpstr>
      <vt:lpstr>PowerPoint Presentation</vt:lpstr>
      <vt:lpstr>Isometric Log-ratio Transformation</vt:lpstr>
      <vt:lpstr>Regression with Isometric Log-ratio Coordinates “Nested relative parameters”</vt:lpstr>
      <vt:lpstr>ILRs fitted in a regression model.</vt:lpstr>
      <vt:lpstr>“Permutations” or “Pivots”  - Pivotal Decision Point in Exposure</vt:lpstr>
      <vt:lpstr>PowerPoint Presentation</vt:lpstr>
      <vt:lpstr>PowerPoint Presentation</vt:lpstr>
      <vt:lpstr>PowerPoint Presentation</vt:lpstr>
      <vt:lpstr>PowerPoint Presentation</vt:lpstr>
      <vt:lpstr>PowerPoint Presentation</vt:lpstr>
      <vt:lpstr>PowerPoint Presentation</vt:lpstr>
      <vt:lpstr>Zeroes</vt:lpstr>
      <vt:lpstr>PowerPoint Presentation</vt:lpstr>
      <vt:lpstr> Predict on any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Mitchell</dc:creator>
  <cp:lastModifiedBy>John Joseph Mitchell</cp:lastModifiedBy>
  <cp:revision>9</cp:revision>
  <dcterms:created xsi:type="dcterms:W3CDTF">2024-08-07T07:19:08Z</dcterms:created>
  <dcterms:modified xsi:type="dcterms:W3CDTF">2024-09-02T02:38:12Z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0x0101009B3EBB616D801044AA0A0CADED199E63</vt:lpwstr>
  </property>
</Properties>
</file>